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7" r:id="rId2"/>
    <p:sldId id="258" r:id="rId3"/>
    <p:sldId id="308" r:id="rId4"/>
    <p:sldId id="283" r:id="rId5"/>
    <p:sldId id="281" r:id="rId6"/>
    <p:sldId id="279" r:id="rId7"/>
    <p:sldId id="294" r:id="rId8"/>
    <p:sldId id="277" r:id="rId9"/>
    <p:sldId id="276" r:id="rId10"/>
    <p:sldId id="295" r:id="rId11"/>
    <p:sldId id="301" r:id="rId12"/>
    <p:sldId id="289" r:id="rId13"/>
    <p:sldId id="299" r:id="rId14"/>
    <p:sldId id="302" r:id="rId15"/>
    <p:sldId id="292" r:id="rId16"/>
    <p:sldId id="293" r:id="rId17"/>
    <p:sldId id="303" r:id="rId18"/>
    <p:sldId id="304" r:id="rId19"/>
    <p:sldId id="305" r:id="rId20"/>
    <p:sldId id="306" r:id="rId21"/>
    <p:sldId id="307" r:id="rId22"/>
    <p:sldId id="260"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09" autoAdjust="0"/>
    <p:restoredTop sz="94660"/>
  </p:normalViewPr>
  <p:slideViewPr>
    <p:cSldViewPr>
      <p:cViewPr varScale="1">
        <p:scale>
          <a:sx n="106" d="100"/>
          <a:sy n="106" d="100"/>
        </p:scale>
        <p:origin x="666" y="108"/>
      </p:cViewPr>
      <p:guideLst>
        <p:guide orient="horz" pos="2160"/>
        <p:guide pos="2880"/>
      </p:guideLst>
    </p:cSldViewPr>
  </p:slideViewPr>
  <p:notesTextViewPr>
    <p:cViewPr>
      <p:scale>
        <a:sx n="100" d="100"/>
        <a:sy n="100" d="100"/>
      </p:scale>
      <p:origin x="0" y="0"/>
    </p:cViewPr>
  </p:notesTextViewPr>
  <p:notesViewPr>
    <p:cSldViewPr>
      <p:cViewPr>
        <p:scale>
          <a:sx n="200" d="100"/>
          <a:sy n="200" d="100"/>
        </p:scale>
        <p:origin x="-72" y="535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A82DF07-F496-47AF-BD7F-E936EF43517B}" type="datetimeFigureOut">
              <a:rPr lang="en-GB" smtClean="0"/>
              <a:pPr/>
              <a:t>06/11/2015</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AFEE36E-CCFC-46B3-80D7-0EA3860066D0}" type="slidenum">
              <a:rPr lang="en-GB" smtClean="0"/>
              <a:pPr/>
              <a:t>‹#›</a:t>
            </a:fld>
            <a:endParaRPr lang="en-GB"/>
          </a:p>
        </p:txBody>
      </p:sp>
    </p:spTree>
    <p:extLst>
      <p:ext uri="{BB962C8B-B14F-4D97-AF65-F5344CB8AC3E}">
        <p14:creationId xmlns:p14="http://schemas.microsoft.com/office/powerpoint/2010/main" val="4058182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3D18E54-733E-4574-A023-C88181792EDA}" type="datetimeFigureOut">
              <a:rPr lang="en-GB" smtClean="0"/>
              <a:pPr/>
              <a:t>06/11/2015</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7BED0F-D5E2-47D1-85E4-6453F74A96B4}" type="slidenum">
              <a:rPr lang="en-GB" smtClean="0"/>
              <a:pPr/>
              <a:t>‹#›</a:t>
            </a:fld>
            <a:endParaRPr lang="en-GB" dirty="0"/>
          </a:p>
        </p:txBody>
      </p:sp>
    </p:spTree>
    <p:extLst>
      <p:ext uri="{BB962C8B-B14F-4D97-AF65-F5344CB8AC3E}">
        <p14:creationId xmlns:p14="http://schemas.microsoft.com/office/powerpoint/2010/main" val="241056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fld id="{29D82CAB-B750-4096-A602-50E28C35DA27}" type="slidenum">
              <a:rPr lang="en-US"/>
              <a:pPr/>
              <a:t>1</a:t>
            </a:fld>
            <a:endParaRPr lang="en-US" dirty="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389632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Employment/ self-employment test in the hand out – </a:t>
            </a:r>
          </a:p>
          <a:p>
            <a:endParaRPr lang="en-GB" dirty="0" smtClean="0"/>
          </a:p>
          <a:p>
            <a:r>
              <a:rPr lang="en-GB" dirty="0" smtClean="0"/>
              <a:t>Different  as includes an earnings threshold</a:t>
            </a:r>
          </a:p>
          <a:p>
            <a:r>
              <a:rPr lang="en-GB" dirty="0" smtClean="0"/>
              <a:t>namely have been an employed or self-employed earner for any part of the week in the case of at least 26 of the 66 weeks immediately preceding the expected week of birth, </a:t>
            </a:r>
          </a:p>
          <a:p>
            <a:endParaRPr lang="en-GB" dirty="0" smtClean="0"/>
          </a:p>
          <a:p>
            <a:r>
              <a:rPr lang="en-GB" dirty="0" smtClean="0"/>
              <a:t>a minimum of £30 average weekly earnings [pegged to maternity allowance threshold]</a:t>
            </a:r>
          </a:p>
          <a:p>
            <a:endParaRPr lang="en-GB" dirty="0" smtClean="0"/>
          </a:p>
          <a:p>
            <a:r>
              <a:rPr lang="en-GB" dirty="0" smtClean="0"/>
              <a:t>This means that if this partner is not earning at all, then the couple are not eligible to opt into the SPL system. EG if female employee gives birth and her partner has been a stay-at home dad looking after their first child for the past year, then that female employee will have to stick with maternity leave, and once back at work will not be able to opt into SPL, even if during the first few months of child’s life the dad goes out to work and meets earnings threshold – </a:t>
            </a:r>
          </a:p>
          <a:p>
            <a:endParaRPr lang="en-GB" dirty="0" smtClean="0"/>
          </a:p>
          <a:p>
            <a:endParaRPr lang="en-GB" dirty="0" smtClean="0"/>
          </a:p>
          <a:p>
            <a:r>
              <a:rPr lang="en-GB" dirty="0" smtClean="0"/>
              <a:t>If both parents seeking to take SPL then they both need to meet the requirements set out above – both will need to be employed, both will need to meet earnings threshold of £30/week</a:t>
            </a:r>
          </a:p>
          <a:p>
            <a:endParaRPr lang="en-GB" dirty="0"/>
          </a:p>
        </p:txBody>
      </p:sp>
      <p:sp>
        <p:nvSpPr>
          <p:cNvPr id="4" name="Slide Number Placeholder 3"/>
          <p:cNvSpPr>
            <a:spLocks noGrp="1"/>
          </p:cNvSpPr>
          <p:nvPr>
            <p:ph type="sldNum" sz="quarter" idx="10"/>
          </p:nvPr>
        </p:nvSpPr>
        <p:spPr/>
        <p:txBody>
          <a:bodyPr/>
          <a:lstStyle/>
          <a:p>
            <a:fld id="{467BED0F-D5E2-47D1-85E4-6453F74A96B4}" type="slidenum">
              <a:rPr lang="en-GB" smtClean="0"/>
              <a:pPr/>
              <a:t>10</a:t>
            </a:fld>
            <a:endParaRPr lang="en-GB" dirty="0"/>
          </a:p>
        </p:txBody>
      </p:sp>
    </p:spTree>
    <p:extLst>
      <p:ext uri="{BB962C8B-B14F-4D97-AF65-F5344CB8AC3E}">
        <p14:creationId xmlns:p14="http://schemas.microsoft.com/office/powerpoint/2010/main" val="49168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Employment/ self-employment test in the hand out – </a:t>
            </a:r>
          </a:p>
          <a:p>
            <a:endParaRPr lang="en-GB" dirty="0" smtClean="0"/>
          </a:p>
          <a:p>
            <a:r>
              <a:rPr lang="en-GB" dirty="0" smtClean="0"/>
              <a:t>Different  as includes an earnings threshold</a:t>
            </a:r>
          </a:p>
          <a:p>
            <a:r>
              <a:rPr lang="en-GB" dirty="0" smtClean="0"/>
              <a:t>namely have been an employed or self-employed earner for any part of the week in the case of at least 26 of the 66 weeks immediately preceding the expected week of birth, </a:t>
            </a:r>
          </a:p>
          <a:p>
            <a:endParaRPr lang="en-GB" dirty="0" smtClean="0"/>
          </a:p>
          <a:p>
            <a:r>
              <a:rPr lang="en-GB" dirty="0" smtClean="0"/>
              <a:t>a minimum of £30 average weekly earnings [pegged to maternity allowance threshold]</a:t>
            </a:r>
          </a:p>
          <a:p>
            <a:endParaRPr lang="en-GB" dirty="0" smtClean="0"/>
          </a:p>
          <a:p>
            <a:r>
              <a:rPr lang="en-GB" dirty="0" smtClean="0"/>
              <a:t>This means that if this partner is not earning at all, then the couple are not eligible to opt into the SPL system. EG if female employee gives birth and her partner has been a stay-at home dad looking after their first child for the past year, then that female employee will have to stick with maternity leave, and once back at work will not be able to opt into SPL, even if during the first few months of child’s life the dad goes out to work and meets earnings threshold – </a:t>
            </a:r>
          </a:p>
          <a:p>
            <a:endParaRPr lang="en-GB" dirty="0" smtClean="0"/>
          </a:p>
          <a:p>
            <a:endParaRPr lang="en-GB" dirty="0" smtClean="0"/>
          </a:p>
          <a:p>
            <a:r>
              <a:rPr lang="en-GB" dirty="0" smtClean="0"/>
              <a:t>If both parents seeking to take SPL then they both need to meet the requirements set out above – both will need to be employed, both will need to meet earnings threshold of £30/week</a:t>
            </a:r>
          </a:p>
          <a:p>
            <a:endParaRPr lang="en-GB" dirty="0"/>
          </a:p>
        </p:txBody>
      </p:sp>
      <p:sp>
        <p:nvSpPr>
          <p:cNvPr id="4" name="Slide Number Placeholder 3"/>
          <p:cNvSpPr>
            <a:spLocks noGrp="1"/>
          </p:cNvSpPr>
          <p:nvPr>
            <p:ph type="sldNum" sz="quarter" idx="10"/>
          </p:nvPr>
        </p:nvSpPr>
        <p:spPr/>
        <p:txBody>
          <a:bodyPr/>
          <a:lstStyle/>
          <a:p>
            <a:fld id="{467BED0F-D5E2-47D1-85E4-6453F74A96B4}" type="slidenum">
              <a:rPr lang="en-GB" smtClean="0"/>
              <a:pPr/>
              <a:t>11</a:t>
            </a:fld>
            <a:endParaRPr lang="en-GB" dirty="0"/>
          </a:p>
        </p:txBody>
      </p:sp>
    </p:spTree>
    <p:extLst>
      <p:ext uri="{BB962C8B-B14F-4D97-AF65-F5344CB8AC3E}">
        <p14:creationId xmlns:p14="http://schemas.microsoft.com/office/powerpoint/2010/main" val="2806955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All that has been about leave, not pay</a:t>
            </a:r>
          </a:p>
          <a:p>
            <a:r>
              <a:rPr lang="en-GB" dirty="0" smtClean="0"/>
              <a:t>Slightly different rules about eligibility on pay</a:t>
            </a:r>
          </a:p>
          <a:p>
            <a:endParaRPr lang="en-GB" dirty="0" smtClean="0"/>
          </a:p>
          <a:p>
            <a:r>
              <a:rPr lang="en-GB" dirty="0" smtClean="0"/>
              <a:t>SMP test = have been employed for 26 weeks ending with 14</a:t>
            </a:r>
            <a:r>
              <a:rPr lang="en-GB" baseline="30000" dirty="0" smtClean="0"/>
              <a:t>th</a:t>
            </a:r>
            <a:r>
              <a:rPr lang="en-GB" dirty="0" smtClean="0"/>
              <a:t> week prior to birth and satisfy normal weekly earnings test (currently £112/week for </a:t>
            </a:r>
            <a:r>
              <a:rPr lang="en-GB" dirty="0" err="1" smtClean="0"/>
              <a:t>april</a:t>
            </a:r>
            <a:r>
              <a:rPr lang="en-GB" dirty="0" smtClean="0"/>
              <a:t> 15 to </a:t>
            </a:r>
            <a:r>
              <a:rPr lang="en-GB" dirty="0" err="1" smtClean="0"/>
              <a:t>april</a:t>
            </a:r>
            <a:r>
              <a:rPr lang="en-GB" dirty="0" smtClean="0"/>
              <a:t> 2016) (</a:t>
            </a:r>
            <a:r>
              <a:rPr lang="en-GB" dirty="0" err="1" smtClean="0"/>
              <a:t>Reg</a:t>
            </a:r>
            <a:r>
              <a:rPr lang="en-GB" dirty="0" smtClean="0"/>
              <a:t> 30 Pay </a:t>
            </a:r>
            <a:r>
              <a:rPr lang="en-GB" dirty="0" err="1" smtClean="0"/>
              <a:t>regs</a:t>
            </a:r>
            <a:r>
              <a:rPr lang="en-GB" dirty="0" smtClean="0"/>
              <a:t>)</a:t>
            </a:r>
          </a:p>
          <a:p>
            <a:endParaRPr lang="en-GB" dirty="0" smtClean="0"/>
          </a:p>
          <a:p>
            <a:r>
              <a:rPr lang="en-GB" dirty="0" smtClean="0"/>
              <a:t>(employed/self employed earner over 26 of preceding 66 weeks at minimum earning level) (</a:t>
            </a:r>
            <a:r>
              <a:rPr lang="en-GB" dirty="0" err="1" smtClean="0"/>
              <a:t>Reg</a:t>
            </a:r>
            <a:r>
              <a:rPr lang="en-GB" dirty="0" smtClean="0"/>
              <a:t> 29 </a:t>
            </a:r>
            <a:r>
              <a:rPr lang="en-GB" dirty="0" err="1" smtClean="0"/>
              <a:t>regs</a:t>
            </a:r>
            <a:r>
              <a:rPr lang="en-GB" dirty="0" smtClean="0"/>
              <a:t>) </a:t>
            </a:r>
          </a:p>
          <a:p>
            <a:endParaRPr lang="en-GB" dirty="0" smtClean="0"/>
          </a:p>
          <a:p>
            <a:r>
              <a:rPr lang="en-GB" dirty="0" smtClean="0"/>
              <a:t>This is the same as the qualifying conditions for Statutory Maternity Pay (SMP) and Statutory Paternity Pay (SPP). This means that a parent who qualifies for SMP or SPP, will also qualify for </a:t>
            </a:r>
            <a:r>
              <a:rPr lang="en-GB" dirty="0" err="1" smtClean="0"/>
              <a:t>ShPP</a:t>
            </a:r>
            <a:r>
              <a:rPr lang="en-GB" dirty="0" smtClean="0"/>
              <a:t> as long as s/he is still employed by the same employer up to the start of the week of </a:t>
            </a:r>
            <a:r>
              <a:rPr lang="en-GB" dirty="0" err="1" smtClean="0"/>
              <a:t>ShPP</a:t>
            </a:r>
            <a:endParaRPr lang="en-GB" dirty="0" smtClean="0"/>
          </a:p>
          <a:p>
            <a:endParaRPr lang="en-GB" dirty="0" smtClean="0"/>
          </a:p>
        </p:txBody>
      </p:sp>
      <p:sp>
        <p:nvSpPr>
          <p:cNvPr id="4" name="Slide Number Placeholder 3"/>
          <p:cNvSpPr>
            <a:spLocks noGrp="1"/>
          </p:cNvSpPr>
          <p:nvPr>
            <p:ph type="sldNum" sz="quarter" idx="10"/>
          </p:nvPr>
        </p:nvSpPr>
        <p:spPr/>
        <p:txBody>
          <a:bodyPr/>
          <a:lstStyle/>
          <a:p>
            <a:fld id="{467BED0F-D5E2-47D1-85E4-6453F74A96B4}" type="slidenum">
              <a:rPr lang="en-GB" smtClean="0"/>
              <a:pPr/>
              <a:t>12</a:t>
            </a:fld>
            <a:endParaRPr lang="en-GB" dirty="0"/>
          </a:p>
        </p:txBody>
      </p:sp>
    </p:spTree>
    <p:extLst>
      <p:ext uri="{BB962C8B-B14F-4D97-AF65-F5344CB8AC3E}">
        <p14:creationId xmlns:p14="http://schemas.microsoft.com/office/powerpoint/2010/main" val="4008019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Employment/ self-employment test in the hand out – </a:t>
            </a:r>
          </a:p>
          <a:p>
            <a:endParaRPr lang="en-GB" dirty="0" smtClean="0"/>
          </a:p>
          <a:p>
            <a:r>
              <a:rPr lang="en-GB" dirty="0" smtClean="0"/>
              <a:t>Different  as includes an earnings threshold</a:t>
            </a:r>
          </a:p>
          <a:p>
            <a:r>
              <a:rPr lang="en-GB" dirty="0" smtClean="0"/>
              <a:t>namely have been an employed or self-employed earner for any part of the week in the case of at least 26 of the 66 weeks immediately preceding the expected week of birth, </a:t>
            </a:r>
          </a:p>
          <a:p>
            <a:endParaRPr lang="en-GB" dirty="0" smtClean="0"/>
          </a:p>
          <a:p>
            <a:r>
              <a:rPr lang="en-GB" dirty="0" smtClean="0"/>
              <a:t>a minimum of £30 average weekly earnings [pegged to maternity allowance threshold]</a:t>
            </a:r>
          </a:p>
          <a:p>
            <a:endParaRPr lang="en-GB" dirty="0" smtClean="0"/>
          </a:p>
          <a:p>
            <a:r>
              <a:rPr lang="en-GB" dirty="0" smtClean="0"/>
              <a:t>This means that if this partner is not earning at all, then the couple are not eligible to opt into the SPL system. EG if female employee gives birth and her partner has been a stay-at home dad looking after their first child for the past year, then that female employee will have to stick with maternity leave, and once back at work will not be able to opt into SPL, even if during the first few months of child’s life the dad goes out to work and meets earnings threshold – </a:t>
            </a:r>
          </a:p>
          <a:p>
            <a:endParaRPr lang="en-GB" dirty="0" smtClean="0"/>
          </a:p>
          <a:p>
            <a:endParaRPr lang="en-GB" dirty="0" smtClean="0"/>
          </a:p>
          <a:p>
            <a:r>
              <a:rPr lang="en-GB" dirty="0" smtClean="0"/>
              <a:t>If both parents seeking to take SPL then they both need to meet the requirements set out above – both will need to be employed, both will need to meet earnings threshold of £30/week</a:t>
            </a:r>
          </a:p>
          <a:p>
            <a:endParaRPr lang="en-GB" dirty="0"/>
          </a:p>
        </p:txBody>
      </p:sp>
      <p:sp>
        <p:nvSpPr>
          <p:cNvPr id="4" name="Slide Number Placeholder 3"/>
          <p:cNvSpPr>
            <a:spLocks noGrp="1"/>
          </p:cNvSpPr>
          <p:nvPr>
            <p:ph type="sldNum" sz="quarter" idx="10"/>
          </p:nvPr>
        </p:nvSpPr>
        <p:spPr/>
        <p:txBody>
          <a:bodyPr/>
          <a:lstStyle/>
          <a:p>
            <a:fld id="{467BED0F-D5E2-47D1-85E4-6453F74A96B4}" type="slidenum">
              <a:rPr lang="en-GB" smtClean="0"/>
              <a:pPr/>
              <a:t>13</a:t>
            </a:fld>
            <a:endParaRPr lang="en-GB" dirty="0"/>
          </a:p>
        </p:txBody>
      </p:sp>
    </p:spTree>
    <p:extLst>
      <p:ext uri="{BB962C8B-B14F-4D97-AF65-F5344CB8AC3E}">
        <p14:creationId xmlns:p14="http://schemas.microsoft.com/office/powerpoint/2010/main" val="3501543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Employment/ self-employment test in the hand out – </a:t>
            </a:r>
          </a:p>
          <a:p>
            <a:endParaRPr lang="en-GB" dirty="0" smtClean="0"/>
          </a:p>
          <a:p>
            <a:r>
              <a:rPr lang="en-GB" dirty="0" smtClean="0"/>
              <a:t>Different  as includes an earnings threshold</a:t>
            </a:r>
          </a:p>
          <a:p>
            <a:r>
              <a:rPr lang="en-GB" dirty="0" smtClean="0"/>
              <a:t>namely have been an employed or self-employed earner for any part of the week in the case of at least 26 of the 66 weeks immediately preceding the expected week of birth, </a:t>
            </a:r>
          </a:p>
          <a:p>
            <a:endParaRPr lang="en-GB" dirty="0" smtClean="0"/>
          </a:p>
          <a:p>
            <a:r>
              <a:rPr lang="en-GB" dirty="0" smtClean="0"/>
              <a:t>a minimum of £30 average weekly earnings [pegged to maternity allowance threshold]</a:t>
            </a:r>
          </a:p>
          <a:p>
            <a:endParaRPr lang="en-GB" dirty="0" smtClean="0"/>
          </a:p>
          <a:p>
            <a:r>
              <a:rPr lang="en-GB" dirty="0" smtClean="0"/>
              <a:t>This means that if this partner is not earning at all, then the couple are not eligible to opt into the SPL system. EG if female employee gives birth and her partner has been a stay-at home dad looking after their first child for the past year, then that female employee will have to stick with maternity leave, and once back at work will not be able to opt into SPL, even if during the first few months of child’s life the dad goes out to work and meets earnings threshold – </a:t>
            </a:r>
          </a:p>
          <a:p>
            <a:endParaRPr lang="en-GB" dirty="0" smtClean="0"/>
          </a:p>
          <a:p>
            <a:endParaRPr lang="en-GB" dirty="0" smtClean="0"/>
          </a:p>
          <a:p>
            <a:r>
              <a:rPr lang="en-GB" dirty="0" smtClean="0"/>
              <a:t>If both parents seeking to take SPL then they both need to meet the requirements set out above – both will need to be employed, both will need to meet earnings threshold of £30/week</a:t>
            </a:r>
          </a:p>
          <a:p>
            <a:endParaRPr lang="en-GB" dirty="0"/>
          </a:p>
        </p:txBody>
      </p:sp>
      <p:sp>
        <p:nvSpPr>
          <p:cNvPr id="4" name="Slide Number Placeholder 3"/>
          <p:cNvSpPr>
            <a:spLocks noGrp="1"/>
          </p:cNvSpPr>
          <p:nvPr>
            <p:ph type="sldNum" sz="quarter" idx="10"/>
          </p:nvPr>
        </p:nvSpPr>
        <p:spPr/>
        <p:txBody>
          <a:bodyPr/>
          <a:lstStyle/>
          <a:p>
            <a:fld id="{467BED0F-D5E2-47D1-85E4-6453F74A96B4}" type="slidenum">
              <a:rPr lang="en-GB" smtClean="0"/>
              <a:pPr/>
              <a:t>14</a:t>
            </a:fld>
            <a:endParaRPr lang="en-GB" dirty="0"/>
          </a:p>
        </p:txBody>
      </p:sp>
    </p:spTree>
    <p:extLst>
      <p:ext uri="{BB962C8B-B14F-4D97-AF65-F5344CB8AC3E}">
        <p14:creationId xmlns:p14="http://schemas.microsoft.com/office/powerpoint/2010/main" val="3129682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31"/>
          <p:cNvSpPr>
            <a:spLocks noGrp="1" noChangeArrowheads="1"/>
          </p:cNvSpPr>
          <p:nvPr>
            <p:ph type="sldNum" sz="quarter" idx="5"/>
          </p:nvPr>
        </p:nvSpPr>
        <p:spPr>
          <a:noFill/>
        </p:spPr>
        <p:txBody>
          <a:bodyPr/>
          <a:lstStyle/>
          <a:p>
            <a:fld id="{232C04E7-7BD7-4221-B4C1-E45203E97232}" type="slidenum">
              <a:rPr lang="en-US" smtClean="0"/>
              <a:pPr/>
              <a:t>22</a:t>
            </a:fld>
            <a:endParaRPr lang="en-US" dirty="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769058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FA0DFF5-4F52-47B8-BDC2-50DC75CC1F63}" type="slidenum">
              <a:rPr lang="en-GB" smtClean="0"/>
              <a:pPr/>
              <a:t>2</a:t>
            </a:fld>
            <a:endParaRPr lang="en-GB" dirty="0"/>
          </a:p>
        </p:txBody>
      </p:sp>
    </p:spTree>
    <p:extLst>
      <p:ext uri="{BB962C8B-B14F-4D97-AF65-F5344CB8AC3E}">
        <p14:creationId xmlns:p14="http://schemas.microsoft.com/office/powerpoint/2010/main" val="679955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467BED0F-D5E2-47D1-85E4-6453F74A96B4}" type="slidenum">
              <a:rPr lang="en-GB" smtClean="0"/>
              <a:pPr/>
              <a:t>3</a:t>
            </a:fld>
            <a:endParaRPr lang="en-GB" dirty="0"/>
          </a:p>
        </p:txBody>
      </p:sp>
    </p:spTree>
    <p:extLst>
      <p:ext uri="{BB962C8B-B14F-4D97-AF65-F5344CB8AC3E}">
        <p14:creationId xmlns:p14="http://schemas.microsoft.com/office/powerpoint/2010/main" val="1618560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DEFAULT POSITION REMAINS OML AND AML / ORDINARY ADOPTION LEAVE ANDADDITIONAL ADOPTION LEAVE</a:t>
            </a:r>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467BED0F-D5E2-47D1-85E4-6453F74A96B4}" type="slidenum">
              <a:rPr lang="en-GB" smtClean="0"/>
              <a:pPr/>
              <a:t>4</a:t>
            </a:fld>
            <a:endParaRPr lang="en-GB" dirty="0"/>
          </a:p>
        </p:txBody>
      </p:sp>
    </p:spTree>
    <p:extLst>
      <p:ext uri="{BB962C8B-B14F-4D97-AF65-F5344CB8AC3E}">
        <p14:creationId xmlns:p14="http://schemas.microsoft.com/office/powerpoint/2010/main" val="2878308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OPT IN IF ELIGIBLE</a:t>
            </a:r>
          </a:p>
          <a:p>
            <a:endParaRPr lang="en-GB" dirty="0" smtClean="0"/>
          </a:p>
          <a:p>
            <a:r>
              <a:rPr lang="en-GB" dirty="0" smtClean="0"/>
              <a:t>no increase in total amount of statutory leave and pay available</a:t>
            </a:r>
          </a:p>
          <a:p>
            <a:endParaRPr lang="en-GB" dirty="0" smtClean="0"/>
          </a:p>
          <a:p>
            <a:r>
              <a:rPr lang="en-GB" dirty="0" smtClean="0"/>
              <a:t>KEY WORD FLEXIBILITY </a:t>
            </a:r>
          </a:p>
          <a:p>
            <a:endParaRPr lang="en-GB" dirty="0" smtClean="0"/>
          </a:p>
          <a:p>
            <a:endParaRPr lang="en-GB" dirty="0" smtClean="0"/>
          </a:p>
          <a:p>
            <a:pPr>
              <a:buFontTx/>
              <a:buChar char="-"/>
            </a:pPr>
            <a:r>
              <a:rPr lang="en-GB" dirty="0" smtClean="0"/>
              <a:t>UNDER OLD SYSTEM MOTHER RETURNING TO WORK AFTER 20 WEEKS LOST REMAINING LEAVE and pay</a:t>
            </a:r>
          </a:p>
          <a:p>
            <a:pPr>
              <a:buFontTx/>
              <a:buChar char="-"/>
            </a:pPr>
            <a:endParaRPr lang="en-GB" dirty="0" smtClean="0"/>
          </a:p>
          <a:p>
            <a:pPr>
              <a:buFontTx/>
              <a:buChar char="-"/>
            </a:pPr>
            <a:r>
              <a:rPr lang="en-GB" dirty="0" smtClean="0"/>
              <a:t>- REQUIRED HER TO RETURN TO WORK IN ORDER FOR PARTNER TO TAKE LEAVE</a:t>
            </a:r>
          </a:p>
          <a:p>
            <a:pPr>
              <a:buFontTx/>
              <a:buChar char="-"/>
            </a:pPr>
            <a:endParaRPr lang="en-GB" dirty="0" smtClean="0"/>
          </a:p>
          <a:p>
            <a:pPr>
              <a:buFontTx/>
              <a:buChar char="-"/>
            </a:pPr>
            <a:r>
              <a:rPr lang="en-GB" dirty="0" smtClean="0"/>
              <a:t>- HAD TO BE AFTER FIRST 26 WEEKS</a:t>
            </a:r>
          </a:p>
          <a:p>
            <a:pPr>
              <a:buFontTx/>
              <a:buChar char="-"/>
            </a:pPr>
            <a:endParaRPr lang="en-GB" dirty="0" smtClean="0"/>
          </a:p>
          <a:p>
            <a:pPr>
              <a:buFontTx/>
              <a:buChar char="-"/>
            </a:pPr>
            <a:r>
              <a:rPr lang="en-GB" dirty="0" smtClean="0"/>
              <a:t>NOW CAN TAKE LEAVE ANY TIME AFTER BIRTH / ADOPTION SAVE FOR FIRST 2 COMPULSORY WEEKS</a:t>
            </a:r>
          </a:p>
          <a:p>
            <a:pPr>
              <a:buFontTx/>
              <a:buChar char="-"/>
            </a:pPr>
            <a:endParaRPr lang="en-GB" dirty="0" smtClean="0"/>
          </a:p>
          <a:p>
            <a:pPr>
              <a:buFontTx/>
              <a:buChar char="-"/>
            </a:pPr>
            <a:r>
              <a:rPr lang="en-GB" dirty="0" smtClean="0"/>
              <a:t>- partners CAN TAKE LEAVE and pay SIMULTANEOUSLY</a:t>
            </a:r>
          </a:p>
          <a:p>
            <a:pPr>
              <a:buFontTx/>
              <a:buChar char="-"/>
            </a:pPr>
            <a:endParaRPr lang="en-GB" dirty="0" smtClean="0"/>
          </a:p>
          <a:p>
            <a:pPr>
              <a:buFontTx/>
              <a:buChar char="-"/>
            </a:pPr>
            <a:r>
              <a:rPr lang="en-GB" dirty="0" smtClean="0"/>
              <a:t> CAN TAKE IT IN CHUNKS</a:t>
            </a:r>
          </a:p>
          <a:p>
            <a:pPr>
              <a:buFontTx/>
              <a:buChar char="-"/>
            </a:pPr>
            <a:endParaRPr lang="en-GB" dirty="0" smtClean="0"/>
          </a:p>
        </p:txBody>
      </p:sp>
      <p:sp>
        <p:nvSpPr>
          <p:cNvPr id="4" name="Slide Number Placeholder 3"/>
          <p:cNvSpPr>
            <a:spLocks noGrp="1"/>
          </p:cNvSpPr>
          <p:nvPr>
            <p:ph type="sldNum" sz="quarter" idx="10"/>
          </p:nvPr>
        </p:nvSpPr>
        <p:spPr/>
        <p:txBody>
          <a:bodyPr/>
          <a:lstStyle/>
          <a:p>
            <a:fld id="{467BED0F-D5E2-47D1-85E4-6453F74A96B4}" type="slidenum">
              <a:rPr lang="en-GB" smtClean="0"/>
              <a:pPr/>
              <a:t>5</a:t>
            </a:fld>
            <a:endParaRPr lang="en-GB" dirty="0"/>
          </a:p>
        </p:txBody>
      </p:sp>
    </p:spTree>
    <p:extLst>
      <p:ext uri="{BB962C8B-B14F-4D97-AF65-F5344CB8AC3E}">
        <p14:creationId xmlns:p14="http://schemas.microsoft.com/office/powerpoint/2010/main" val="954368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467BED0F-D5E2-47D1-85E4-6453F74A96B4}" type="slidenum">
              <a:rPr lang="en-GB" smtClean="0"/>
              <a:pPr/>
              <a:t>6</a:t>
            </a:fld>
            <a:endParaRPr lang="en-GB" dirty="0"/>
          </a:p>
        </p:txBody>
      </p:sp>
    </p:spTree>
    <p:extLst>
      <p:ext uri="{BB962C8B-B14F-4D97-AF65-F5344CB8AC3E}">
        <p14:creationId xmlns:p14="http://schemas.microsoft.com/office/powerpoint/2010/main" val="1361029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467BED0F-D5E2-47D1-85E4-6453F74A96B4}" type="slidenum">
              <a:rPr lang="en-GB" smtClean="0"/>
              <a:pPr/>
              <a:t>7</a:t>
            </a:fld>
            <a:endParaRPr lang="en-GB" dirty="0"/>
          </a:p>
        </p:txBody>
      </p:sp>
    </p:spTree>
    <p:extLst>
      <p:ext uri="{BB962C8B-B14F-4D97-AF65-F5344CB8AC3E}">
        <p14:creationId xmlns:p14="http://schemas.microsoft.com/office/powerpoint/2010/main" val="1666820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Where gets complicated.</a:t>
            </a:r>
          </a:p>
          <a:p>
            <a:r>
              <a:rPr lang="en-GB" dirty="0" smtClean="0"/>
              <a:t>Primarily because while phrase “shared parental leave” suggests both parents are planning to take leave, isn’t necessarily so.</a:t>
            </a:r>
          </a:p>
          <a:p>
            <a:r>
              <a:rPr lang="en-GB" dirty="0" err="1" smtClean="0"/>
              <a:t>Ie</a:t>
            </a:r>
            <a:r>
              <a:rPr lang="en-GB" dirty="0" smtClean="0"/>
              <a:t> mother may decide to come back to work month 4, work 2 months, then take 2 months SPL then back to work, and her partner not take any SPL at all.</a:t>
            </a:r>
          </a:p>
          <a:p>
            <a:endParaRPr lang="en-GB" dirty="0" smtClean="0"/>
          </a:p>
          <a:p>
            <a:r>
              <a:rPr lang="en-GB" dirty="0" smtClean="0"/>
              <a:t>All sorts of permutations of eligibility, situations – death, termination of employment</a:t>
            </a:r>
          </a:p>
          <a:p>
            <a:r>
              <a:rPr lang="en-GB" dirty="0" smtClean="0"/>
              <a:t>Resources available – splash website</a:t>
            </a:r>
          </a:p>
          <a:p>
            <a:endParaRPr lang="en-GB" dirty="0" smtClean="0"/>
          </a:p>
          <a:p>
            <a:r>
              <a:rPr lang="en-GB" dirty="0" smtClean="0"/>
              <a:t>The person taking leave must be an employee. self-employed person can’t take SPL, though may take SPL pay if eligible</a:t>
            </a:r>
          </a:p>
          <a:p>
            <a:endParaRPr lang="en-GB" dirty="0" smtClean="0"/>
          </a:p>
          <a:p>
            <a:r>
              <a:rPr lang="en-GB" dirty="0" smtClean="0"/>
              <a:t>26 weeks? Means employed when pregnancy began</a:t>
            </a:r>
          </a:p>
          <a:p>
            <a:endParaRPr lang="en-GB" dirty="0" smtClean="0"/>
          </a:p>
          <a:p>
            <a:r>
              <a:rPr lang="en-GB" dirty="0" smtClean="0"/>
              <a:t>Complied with formalities –</a:t>
            </a:r>
          </a:p>
          <a:p>
            <a:r>
              <a:rPr lang="en-GB" dirty="0" smtClean="0"/>
              <a:t>if birth mother must have been entitled to maternity leave </a:t>
            </a:r>
            <a:r>
              <a:rPr lang="en-GB" dirty="0" err="1" smtClean="0"/>
              <a:t>ie</a:t>
            </a:r>
            <a:r>
              <a:rPr lang="en-GB" dirty="0" smtClean="0"/>
              <a:t> she complied with requirement to give notice of pregnancy. </a:t>
            </a:r>
          </a:p>
          <a:p>
            <a:r>
              <a:rPr lang="en-GB" dirty="0" smtClean="0"/>
              <a:t>And if birth mother must have informed employer she is curtailing her SML and SMP</a:t>
            </a:r>
          </a:p>
          <a:p>
            <a:r>
              <a:rPr lang="en-GB" dirty="0" smtClean="0"/>
              <a:t>And formalities in respect of SPL </a:t>
            </a:r>
            <a:r>
              <a:rPr lang="en-GB" dirty="0" err="1" smtClean="0"/>
              <a:t>ie</a:t>
            </a:r>
            <a:r>
              <a:rPr lang="en-GB" dirty="0" smtClean="0"/>
              <a:t> notice, requests for evidence</a:t>
            </a:r>
          </a:p>
          <a:p>
            <a:endParaRPr lang="en-GB" dirty="0" smtClean="0"/>
          </a:p>
        </p:txBody>
      </p:sp>
      <p:sp>
        <p:nvSpPr>
          <p:cNvPr id="4" name="Slide Number Placeholder 3"/>
          <p:cNvSpPr>
            <a:spLocks noGrp="1"/>
          </p:cNvSpPr>
          <p:nvPr>
            <p:ph type="sldNum" sz="quarter" idx="10"/>
          </p:nvPr>
        </p:nvSpPr>
        <p:spPr/>
        <p:txBody>
          <a:bodyPr/>
          <a:lstStyle/>
          <a:p>
            <a:fld id="{467BED0F-D5E2-47D1-85E4-6453F74A96B4}" type="slidenum">
              <a:rPr lang="en-GB" smtClean="0"/>
              <a:pPr/>
              <a:t>8</a:t>
            </a:fld>
            <a:endParaRPr lang="en-GB" dirty="0"/>
          </a:p>
        </p:txBody>
      </p:sp>
    </p:spTree>
    <p:extLst>
      <p:ext uri="{BB962C8B-B14F-4D97-AF65-F5344CB8AC3E}">
        <p14:creationId xmlns:p14="http://schemas.microsoft.com/office/powerpoint/2010/main" val="3097230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Employment/ self-employment test in the hand out – </a:t>
            </a:r>
          </a:p>
          <a:p>
            <a:endParaRPr lang="en-GB" dirty="0" smtClean="0"/>
          </a:p>
          <a:p>
            <a:r>
              <a:rPr lang="en-GB" dirty="0" smtClean="0"/>
              <a:t>Different  as includes an earnings threshold</a:t>
            </a:r>
          </a:p>
          <a:p>
            <a:r>
              <a:rPr lang="en-GB" dirty="0" smtClean="0"/>
              <a:t>namely have been an employed or self-employed earner for any part of the week in the case of at least 26 of the 66 weeks immediately preceding the expected week of birth, </a:t>
            </a:r>
          </a:p>
          <a:p>
            <a:endParaRPr lang="en-GB" dirty="0" smtClean="0"/>
          </a:p>
          <a:p>
            <a:r>
              <a:rPr lang="en-GB" dirty="0" smtClean="0"/>
              <a:t>a minimum of £30 average weekly earnings [pegged to maternity allowance threshold]</a:t>
            </a:r>
          </a:p>
          <a:p>
            <a:endParaRPr lang="en-GB" dirty="0" smtClean="0"/>
          </a:p>
          <a:p>
            <a:r>
              <a:rPr lang="en-GB" dirty="0" smtClean="0"/>
              <a:t>This means that if this partner is not earning at all, then the couple are not eligible to opt into the SPL system. EG if female employee gives birth and her partner has been a stay-at home dad looking after their first child for the past year, then that female employee will have to stick with maternity leave, and once back at work will not be able to opt into SPL, even if during the first few months of child’s life the dad goes out to work and meets earnings threshold – </a:t>
            </a:r>
          </a:p>
          <a:p>
            <a:endParaRPr lang="en-GB" dirty="0" smtClean="0"/>
          </a:p>
          <a:p>
            <a:endParaRPr lang="en-GB" dirty="0" smtClean="0"/>
          </a:p>
          <a:p>
            <a:r>
              <a:rPr lang="en-GB" dirty="0" smtClean="0"/>
              <a:t>If both parents seeking to take SPL then they both need to meet the requirements set out above – both will need to be employed, both will need to meet earnings threshold of £30/week</a:t>
            </a:r>
          </a:p>
          <a:p>
            <a:endParaRPr lang="en-GB" dirty="0"/>
          </a:p>
        </p:txBody>
      </p:sp>
      <p:sp>
        <p:nvSpPr>
          <p:cNvPr id="4" name="Slide Number Placeholder 3"/>
          <p:cNvSpPr>
            <a:spLocks noGrp="1"/>
          </p:cNvSpPr>
          <p:nvPr>
            <p:ph type="sldNum" sz="quarter" idx="10"/>
          </p:nvPr>
        </p:nvSpPr>
        <p:spPr/>
        <p:txBody>
          <a:bodyPr/>
          <a:lstStyle/>
          <a:p>
            <a:fld id="{467BED0F-D5E2-47D1-85E4-6453F74A96B4}" type="slidenum">
              <a:rPr lang="en-GB" smtClean="0"/>
              <a:pPr/>
              <a:t>9</a:t>
            </a:fld>
            <a:endParaRPr lang="en-GB" dirty="0"/>
          </a:p>
        </p:txBody>
      </p:sp>
    </p:spTree>
    <p:extLst>
      <p:ext uri="{BB962C8B-B14F-4D97-AF65-F5344CB8AC3E}">
        <p14:creationId xmlns:p14="http://schemas.microsoft.com/office/powerpoint/2010/main" val="2721041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4072D-5214-4258-A1EC-CBA49B7232E8}" type="datetimeFigureOut">
              <a:rPr lang="en-GB" smtClean="0"/>
              <a:pPr/>
              <a:t>06/11/2015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02043AC-ACF7-40E1-9514-A6498853B3FD}"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4072D-5214-4258-A1EC-CBA49B7232E8}" type="datetimeFigureOut">
              <a:rPr lang="en-GB" smtClean="0"/>
              <a:pPr/>
              <a:t>06/11/2015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043AC-ACF7-40E1-9514-A6498853B3FD}"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yesslaw.org.uk/sharedleav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OSC_frontppt_temp"/>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Common Questions: eligibility for leave</a:t>
            </a:r>
            <a:endParaRPr lang="en-GB" sz="3600" dirty="0"/>
          </a:p>
        </p:txBody>
      </p:sp>
      <p:sp>
        <p:nvSpPr>
          <p:cNvPr id="3" name="Content Placeholder 2"/>
          <p:cNvSpPr>
            <a:spLocks noGrp="1"/>
          </p:cNvSpPr>
          <p:nvPr>
            <p:ph idx="1"/>
          </p:nvPr>
        </p:nvSpPr>
        <p:spPr/>
        <p:txBody>
          <a:bodyPr>
            <a:normAutofit/>
          </a:bodyPr>
          <a:lstStyle/>
          <a:p>
            <a:pPr lvl="0" algn="just"/>
            <a:r>
              <a:rPr lang="en-GB" sz="2600" i="1" dirty="0" smtClean="0"/>
              <a:t>I’m an employed Dad, and I want to be a hands-on carer for my new baby. My wife has been a stay-at-home Mum for two years. Can I take shared parental leave?</a:t>
            </a:r>
          </a:p>
          <a:p>
            <a:pPr marL="0" lvl="0" indent="0" algn="just">
              <a:buNone/>
            </a:pPr>
            <a:endParaRPr lang="en-GB" sz="2600" i="1" dirty="0" smtClean="0"/>
          </a:p>
          <a:p>
            <a:pPr lvl="0" algn="just"/>
            <a:r>
              <a:rPr lang="en-GB" sz="2600" i="1" dirty="0" smtClean="0"/>
              <a:t>I’m a single working mum. I would really value the flexibility of the new shared parental leave system. Can I opt in?</a:t>
            </a:r>
          </a:p>
          <a:p>
            <a:pPr marL="0" lvl="0" indent="0" algn="just">
              <a:buNone/>
            </a:pPr>
            <a:endParaRPr lang="en-GB" sz="2600" i="1" dirty="0" smtClean="0"/>
          </a:p>
          <a:p>
            <a:pPr lvl="0" algn="just"/>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38088736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Common Questions: eligibility for leave</a:t>
            </a:r>
            <a:endParaRPr lang="en-GB" sz="3600" dirty="0"/>
          </a:p>
        </p:txBody>
      </p:sp>
      <p:sp>
        <p:nvSpPr>
          <p:cNvPr id="3" name="Content Placeholder 2"/>
          <p:cNvSpPr>
            <a:spLocks noGrp="1"/>
          </p:cNvSpPr>
          <p:nvPr>
            <p:ph idx="1"/>
          </p:nvPr>
        </p:nvSpPr>
        <p:spPr/>
        <p:txBody>
          <a:bodyPr>
            <a:normAutofit/>
          </a:bodyPr>
          <a:lstStyle/>
          <a:p>
            <a:pPr lvl="0" algn="just"/>
            <a:r>
              <a:rPr lang="en-GB" sz="2600" i="1" dirty="0" smtClean="0"/>
              <a:t>I’m an employee thinking of adopting a child. My partner is a self-employed barrister doing legal aid funded work. Do we qualify?</a:t>
            </a:r>
          </a:p>
          <a:p>
            <a:pPr lvl="0" algn="just"/>
            <a:endParaRPr lang="en-GB" sz="2600" i="1" dirty="0"/>
          </a:p>
          <a:p>
            <a:pPr lvl="0" algn="just"/>
            <a:r>
              <a:rPr lang="en-GB" sz="2600" i="1" dirty="0" smtClean="0"/>
              <a:t>I’m an agency worker. Can I take shared parental leave?</a:t>
            </a:r>
          </a:p>
          <a:p>
            <a:pPr lvl="0" algn="just"/>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2352630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What about pay?</a:t>
            </a:r>
            <a:endParaRPr lang="en-GB" sz="3600" dirty="0"/>
          </a:p>
        </p:txBody>
      </p:sp>
      <p:sp>
        <p:nvSpPr>
          <p:cNvPr id="3" name="Content Placeholder 2"/>
          <p:cNvSpPr>
            <a:spLocks noGrp="1"/>
          </p:cNvSpPr>
          <p:nvPr>
            <p:ph idx="1"/>
          </p:nvPr>
        </p:nvSpPr>
        <p:spPr/>
        <p:txBody>
          <a:bodyPr>
            <a:normAutofit lnSpcReduction="10000"/>
          </a:bodyPr>
          <a:lstStyle/>
          <a:p>
            <a:pPr marL="0" indent="0" algn="just"/>
            <a:r>
              <a:rPr lang="en-GB" sz="2600" dirty="0"/>
              <a:t> No extra statutory pay available. Up to 39 weeks at £139.58/week </a:t>
            </a:r>
            <a:r>
              <a:rPr lang="en-GB" sz="2600" dirty="0" smtClean="0"/>
              <a:t>or </a:t>
            </a:r>
            <a:r>
              <a:rPr lang="en-GB" sz="2600" dirty="0"/>
              <a:t>90% </a:t>
            </a:r>
            <a:r>
              <a:rPr lang="en-GB" sz="2600" dirty="0" smtClean="0"/>
              <a:t>of average </a:t>
            </a:r>
            <a:r>
              <a:rPr lang="en-GB" sz="2600" dirty="0"/>
              <a:t>earnings if less</a:t>
            </a:r>
          </a:p>
          <a:p>
            <a:pPr marL="0" indent="0" algn="just"/>
            <a:endParaRPr lang="en-GB" sz="2600" dirty="0" smtClean="0"/>
          </a:p>
          <a:p>
            <a:pPr marL="0" indent="0" algn="just"/>
            <a:r>
              <a:rPr lang="en-GB" sz="2600" dirty="0" smtClean="0"/>
              <a:t> To qualify for pay both individuals must satisfy different criteria</a:t>
            </a:r>
          </a:p>
          <a:p>
            <a:pPr marL="0" indent="0" algn="just"/>
            <a:endParaRPr lang="en-GB" sz="2600" dirty="0" smtClean="0"/>
          </a:p>
          <a:p>
            <a:pPr algn="just">
              <a:buFont typeface="Wingdings" panose="05000000000000000000" pitchFamily="2" charset="2"/>
              <a:buChar char="Ø"/>
            </a:pPr>
            <a:r>
              <a:rPr lang="en-GB" sz="2600" dirty="0" smtClean="0"/>
              <a:t> for M to qualify she must meet same test as for SMP</a:t>
            </a:r>
          </a:p>
          <a:p>
            <a:pPr algn="just">
              <a:buFont typeface="Wingdings" panose="05000000000000000000" pitchFamily="2" charset="2"/>
              <a:buChar char="Ø"/>
            </a:pPr>
            <a:r>
              <a:rPr lang="en-GB" sz="2600" dirty="0" smtClean="0"/>
              <a:t> and her partner must meet employment and earnings test </a:t>
            </a:r>
          </a:p>
          <a:p>
            <a:pPr algn="just">
              <a:buFont typeface="Wingdings" panose="05000000000000000000" pitchFamily="2" charset="2"/>
              <a:buChar char="Ø"/>
            </a:pPr>
            <a:r>
              <a:rPr lang="en-GB" sz="2600" dirty="0" smtClean="0"/>
              <a:t>and for P to qualify, vice versa</a:t>
            </a:r>
          </a:p>
          <a:p>
            <a:pPr marL="0" indent="0" algn="just">
              <a:buNone/>
            </a:pPr>
            <a:endParaRPr lang="en-GB" sz="2600" dirty="0" smtClean="0"/>
          </a:p>
          <a:p>
            <a:pPr lvl="0" algn="just">
              <a:buNone/>
            </a:pPr>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2482686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Common </a:t>
            </a:r>
            <a:r>
              <a:rPr lang="en-GB" sz="3600" dirty="0" smtClean="0"/>
              <a:t>Questions: pay</a:t>
            </a:r>
            <a:endParaRPr lang="en-GB" sz="3600" dirty="0"/>
          </a:p>
        </p:txBody>
      </p:sp>
      <p:sp>
        <p:nvSpPr>
          <p:cNvPr id="3" name="Content Placeholder 2"/>
          <p:cNvSpPr>
            <a:spLocks noGrp="1"/>
          </p:cNvSpPr>
          <p:nvPr>
            <p:ph idx="1"/>
          </p:nvPr>
        </p:nvSpPr>
        <p:spPr/>
        <p:txBody>
          <a:bodyPr>
            <a:normAutofit/>
          </a:bodyPr>
          <a:lstStyle/>
          <a:p>
            <a:pPr lvl="0" algn="just"/>
            <a:r>
              <a:rPr lang="en-GB" sz="2600" i="1" dirty="0" smtClean="0"/>
              <a:t>I’m </a:t>
            </a:r>
            <a:r>
              <a:rPr lang="en-GB" sz="2600" i="1" dirty="0"/>
              <a:t>an agency worker. </a:t>
            </a:r>
            <a:r>
              <a:rPr lang="en-GB" sz="2600" i="1" dirty="0" smtClean="0"/>
              <a:t>Do I qualify for shared </a:t>
            </a:r>
            <a:r>
              <a:rPr lang="en-GB" sz="2600" i="1" dirty="0"/>
              <a:t>parental </a:t>
            </a:r>
            <a:r>
              <a:rPr lang="en-GB" sz="2600" i="1" dirty="0" smtClean="0"/>
              <a:t>leave pay?</a:t>
            </a:r>
          </a:p>
          <a:p>
            <a:pPr lvl="0" algn="just"/>
            <a:endParaRPr lang="en-GB" sz="2600" i="1" dirty="0"/>
          </a:p>
          <a:p>
            <a:pPr lvl="0" algn="just"/>
            <a:r>
              <a:rPr lang="en-GB" sz="2600" i="1" dirty="0"/>
              <a:t>I’m an employee but working one day a week – my employer has told me I will only qualify for Maternity Allowance. Do I qualify for shared parental leave pay</a:t>
            </a:r>
            <a:r>
              <a:rPr lang="en-GB" sz="2600" i="1" dirty="0" smtClean="0"/>
              <a:t>?</a:t>
            </a:r>
            <a:endParaRPr lang="en-GB" sz="2000" dirty="0"/>
          </a:p>
        </p:txBody>
      </p:sp>
    </p:spTree>
    <p:extLst>
      <p:ext uri="{BB962C8B-B14F-4D97-AF65-F5344CB8AC3E}">
        <p14:creationId xmlns:p14="http://schemas.microsoft.com/office/powerpoint/2010/main" val="2173594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Common </a:t>
            </a:r>
            <a:r>
              <a:rPr lang="en-GB" sz="3600" dirty="0" smtClean="0"/>
              <a:t>Questions: pay</a:t>
            </a:r>
            <a:endParaRPr lang="en-GB" sz="3600" dirty="0"/>
          </a:p>
        </p:txBody>
      </p:sp>
      <p:sp>
        <p:nvSpPr>
          <p:cNvPr id="3" name="Content Placeholder 2"/>
          <p:cNvSpPr>
            <a:spLocks noGrp="1"/>
          </p:cNvSpPr>
          <p:nvPr>
            <p:ph idx="1"/>
          </p:nvPr>
        </p:nvSpPr>
        <p:spPr/>
        <p:txBody>
          <a:bodyPr>
            <a:normAutofit/>
          </a:bodyPr>
          <a:lstStyle/>
          <a:p>
            <a:r>
              <a:rPr lang="en-GB" sz="2800" i="1" dirty="0" smtClean="0"/>
              <a:t>Lucy </a:t>
            </a:r>
            <a:r>
              <a:rPr lang="en-GB" sz="2800" i="1" dirty="0"/>
              <a:t>lost her job </a:t>
            </a:r>
            <a:r>
              <a:rPr lang="en-GB" sz="2800" i="1" dirty="0" smtClean="0"/>
              <a:t>while </a:t>
            </a:r>
            <a:r>
              <a:rPr lang="en-GB" sz="2800" i="1" dirty="0"/>
              <a:t>pregnant. She had been working for 4 years earning £13,000 as a care assistant. She will get Maternity Allowance (MA), but not SMP. She lost her job when she was 20 weeks’ pregnant. Her partner Barclay has 11 years service as a bus driver earning £350 a week. </a:t>
            </a:r>
            <a:endParaRPr lang="en-GB" sz="2800" i="1" dirty="0" smtClean="0"/>
          </a:p>
          <a:p>
            <a:endParaRPr lang="en-GB" sz="2800" i="1" dirty="0"/>
          </a:p>
          <a:p>
            <a:r>
              <a:rPr lang="en-GB" sz="2800" i="1" dirty="0"/>
              <a:t>Barclay has entitlement to SPL and </a:t>
            </a:r>
            <a:r>
              <a:rPr lang="en-GB" sz="2800" i="1" dirty="0" err="1"/>
              <a:t>ShPP</a:t>
            </a:r>
            <a:r>
              <a:rPr lang="en-GB" sz="2800" i="1" dirty="0"/>
              <a:t> if Lucy curtails her MA, but Lucy does not. </a:t>
            </a:r>
          </a:p>
          <a:p>
            <a:pPr lvl="0" algn="just"/>
            <a:endParaRPr lang="en-GB" sz="2600" i="1" dirty="0"/>
          </a:p>
          <a:p>
            <a:pPr lvl="0" algn="just"/>
            <a:endParaRPr lang="en-GB" sz="2000" dirty="0"/>
          </a:p>
          <a:p>
            <a:pPr lvl="0" algn="just"/>
            <a:endParaRPr lang="en-GB" sz="2000" dirty="0"/>
          </a:p>
          <a:p>
            <a:endParaRPr lang="en-GB" sz="2000" dirty="0"/>
          </a:p>
        </p:txBody>
      </p:sp>
    </p:spTree>
    <p:extLst>
      <p:ext uri="{BB962C8B-B14F-4D97-AF65-F5344CB8AC3E}">
        <p14:creationId xmlns:p14="http://schemas.microsoft.com/office/powerpoint/2010/main" val="25337959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Should employers enhance SPL pay?</a:t>
            </a:r>
            <a:endParaRPr lang="en-GB" sz="3600" dirty="0"/>
          </a:p>
        </p:txBody>
      </p:sp>
      <p:sp>
        <p:nvSpPr>
          <p:cNvPr id="3" name="Content Placeholder 2"/>
          <p:cNvSpPr>
            <a:spLocks noGrp="1"/>
          </p:cNvSpPr>
          <p:nvPr>
            <p:ph idx="1"/>
          </p:nvPr>
        </p:nvSpPr>
        <p:spPr/>
        <p:txBody>
          <a:bodyPr>
            <a:normAutofit/>
          </a:bodyPr>
          <a:lstStyle/>
          <a:p>
            <a:pPr marL="0" indent="0" algn="just"/>
            <a:r>
              <a:rPr lang="en-GB" sz="2600" dirty="0" smtClean="0"/>
              <a:t> Low take up of SPL – financial considerations paramount</a:t>
            </a:r>
          </a:p>
          <a:p>
            <a:pPr marL="0" indent="0" algn="just">
              <a:buNone/>
            </a:pPr>
            <a:endParaRPr lang="en-GB" sz="2600" dirty="0" smtClean="0"/>
          </a:p>
          <a:p>
            <a:pPr algn="just">
              <a:buFont typeface="Wingdings" panose="05000000000000000000" pitchFamily="2" charset="2"/>
              <a:buChar char="Ø"/>
            </a:pPr>
            <a:r>
              <a:rPr lang="en-GB" sz="2600" dirty="0" smtClean="0"/>
              <a:t> Legal risks? Discrimination complaints by men?</a:t>
            </a:r>
          </a:p>
          <a:p>
            <a:pPr algn="just">
              <a:buFont typeface="Wingdings" panose="05000000000000000000" pitchFamily="2" charset="2"/>
              <a:buChar char="Ø"/>
            </a:pPr>
            <a:endParaRPr lang="en-GB" sz="2600" dirty="0" smtClean="0"/>
          </a:p>
          <a:p>
            <a:pPr algn="just">
              <a:buFont typeface="Wingdings" panose="05000000000000000000" pitchFamily="2" charset="2"/>
              <a:buChar char="Ø"/>
            </a:pPr>
            <a:r>
              <a:rPr lang="en-GB" sz="2600" dirty="0" smtClean="0"/>
              <a:t> Employee relations, public perception</a:t>
            </a:r>
          </a:p>
          <a:p>
            <a:pPr algn="just">
              <a:buFont typeface="Wingdings" panose="05000000000000000000" pitchFamily="2" charset="2"/>
              <a:buChar char="Ø"/>
            </a:pPr>
            <a:endParaRPr lang="en-GB" sz="2600" dirty="0"/>
          </a:p>
          <a:p>
            <a:pPr algn="just">
              <a:buFont typeface="Wingdings" panose="05000000000000000000" pitchFamily="2" charset="2"/>
              <a:buChar char="Ø"/>
            </a:pPr>
            <a:r>
              <a:rPr lang="en-GB" sz="2600" dirty="0" smtClean="0"/>
              <a:t> Financial considerations – extension to grandparents?</a:t>
            </a:r>
          </a:p>
          <a:p>
            <a:pPr algn="just">
              <a:buFont typeface="Wingdings" panose="05000000000000000000" pitchFamily="2" charset="2"/>
              <a:buChar char="Ø"/>
            </a:pPr>
            <a:endParaRPr lang="en-GB" sz="2600" dirty="0"/>
          </a:p>
          <a:p>
            <a:pPr algn="just">
              <a:buFont typeface="Wingdings" panose="05000000000000000000" pitchFamily="2" charset="2"/>
              <a:buChar char="Ø"/>
            </a:pPr>
            <a:r>
              <a:rPr lang="en-GB" sz="2600" dirty="0" smtClean="0"/>
              <a:t> Concern: levelling down of maternity pay</a:t>
            </a:r>
          </a:p>
          <a:p>
            <a:pPr marL="0" indent="0" algn="just"/>
            <a:endParaRPr lang="en-GB" sz="2600" dirty="0"/>
          </a:p>
          <a:p>
            <a:pPr marL="0" indent="0" algn="just"/>
            <a:endParaRPr lang="en-GB" sz="2600" dirty="0" smtClean="0"/>
          </a:p>
          <a:p>
            <a:pPr marL="0" indent="0" algn="just">
              <a:buNone/>
            </a:pPr>
            <a:endParaRPr lang="en-GB" sz="2600" dirty="0" smtClean="0"/>
          </a:p>
          <a:p>
            <a:pPr marL="0" indent="0" algn="just">
              <a:buNone/>
            </a:pPr>
            <a:endParaRPr lang="en-GB" sz="2600" dirty="0" smtClean="0"/>
          </a:p>
          <a:p>
            <a:pPr lvl="0" algn="just">
              <a:buNone/>
            </a:pPr>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2482686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Who is enhancing </a:t>
            </a:r>
            <a:r>
              <a:rPr lang="en-GB" sz="3600" dirty="0"/>
              <a:t>SPL pay?</a:t>
            </a:r>
          </a:p>
        </p:txBody>
      </p:sp>
      <p:sp>
        <p:nvSpPr>
          <p:cNvPr id="3" name="Content Placeholder 2"/>
          <p:cNvSpPr>
            <a:spLocks noGrp="1"/>
          </p:cNvSpPr>
          <p:nvPr>
            <p:ph idx="1"/>
          </p:nvPr>
        </p:nvSpPr>
        <p:spPr/>
        <p:txBody>
          <a:bodyPr>
            <a:normAutofit/>
          </a:bodyPr>
          <a:lstStyle/>
          <a:p>
            <a:pPr algn="just"/>
            <a:r>
              <a:rPr lang="en-GB" sz="2600" dirty="0" smtClean="0"/>
              <a:t>Number of large private sector employers: PWC, Deloitte, Shell, </a:t>
            </a:r>
            <a:r>
              <a:rPr lang="en-GB" sz="2600" dirty="0" err="1" smtClean="0"/>
              <a:t>Linklaters</a:t>
            </a:r>
            <a:endParaRPr lang="en-GB" sz="2600" dirty="0" smtClean="0"/>
          </a:p>
          <a:p>
            <a:pPr marL="0" indent="0" algn="just">
              <a:buNone/>
            </a:pPr>
            <a:endParaRPr lang="en-GB" sz="2600" dirty="0" smtClean="0"/>
          </a:p>
          <a:p>
            <a:pPr algn="just"/>
            <a:r>
              <a:rPr lang="en-GB" sz="2600" dirty="0" smtClean="0"/>
              <a:t>Civil service committed to pay SPL at maternity leave rate</a:t>
            </a:r>
          </a:p>
          <a:p>
            <a:pPr algn="just"/>
            <a:endParaRPr lang="en-GB" sz="2600" dirty="0" smtClean="0"/>
          </a:p>
          <a:p>
            <a:pPr algn="just"/>
            <a:r>
              <a:rPr lang="en-GB" sz="2600" dirty="0" smtClean="0"/>
              <a:t>NHS Employers – “decision for individual trusts”</a:t>
            </a:r>
          </a:p>
          <a:p>
            <a:pPr algn="just"/>
            <a:endParaRPr lang="en-GB" sz="2600" dirty="0" smtClean="0"/>
          </a:p>
          <a:p>
            <a:pPr algn="just"/>
            <a:r>
              <a:rPr lang="en-GB" sz="2600" dirty="0" smtClean="0"/>
              <a:t>Query approach to enhancing adoption leave and pay</a:t>
            </a:r>
            <a:endParaRPr lang="en-GB" sz="2000" dirty="0" smtClean="0"/>
          </a:p>
          <a:p>
            <a:pPr algn="just"/>
            <a:endParaRPr lang="en-GB" sz="2000" dirty="0" smtClean="0"/>
          </a:p>
          <a:p>
            <a:pPr marL="0" indent="0" algn="just">
              <a:buNone/>
            </a:pPr>
            <a:endParaRPr lang="en-GB" sz="2000" dirty="0" smtClean="0"/>
          </a:p>
          <a:p>
            <a:pPr lvl="0" algn="just">
              <a:buNone/>
            </a:pPr>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2482686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Employer arguments: direct discrimination</a:t>
            </a:r>
            <a:endParaRPr lang="en-GB" sz="3600" dirty="0"/>
          </a:p>
        </p:txBody>
      </p:sp>
      <p:sp>
        <p:nvSpPr>
          <p:cNvPr id="3" name="Content Placeholder 2"/>
          <p:cNvSpPr>
            <a:spLocks noGrp="1"/>
          </p:cNvSpPr>
          <p:nvPr>
            <p:ph idx="1"/>
          </p:nvPr>
        </p:nvSpPr>
        <p:spPr/>
        <p:txBody>
          <a:bodyPr>
            <a:normAutofit lnSpcReduction="10000"/>
          </a:bodyPr>
          <a:lstStyle/>
          <a:p>
            <a:pPr algn="just"/>
            <a:endParaRPr lang="en-GB" sz="2600" dirty="0" smtClean="0"/>
          </a:p>
          <a:p>
            <a:pPr algn="just"/>
            <a:r>
              <a:rPr lang="en-GB" sz="2600" dirty="0" smtClean="0"/>
              <a:t>S13 Equality Act 2010 on direct discrimination</a:t>
            </a:r>
          </a:p>
          <a:p>
            <a:pPr algn="just"/>
            <a:endParaRPr lang="en-GB" sz="2600" dirty="0"/>
          </a:p>
          <a:p>
            <a:pPr algn="just"/>
            <a:r>
              <a:rPr lang="en-GB" sz="2600" dirty="0" smtClean="0"/>
              <a:t>S13(6) special treatment for women in connection with pregnancy or childbirth permitted</a:t>
            </a:r>
          </a:p>
          <a:p>
            <a:pPr algn="just"/>
            <a:endParaRPr lang="en-GB" sz="2600" dirty="0"/>
          </a:p>
          <a:p>
            <a:pPr algn="just"/>
            <a:r>
              <a:rPr lang="en-GB" sz="2600" dirty="0" smtClean="0"/>
              <a:t>S23 requires no material difference in circumstances</a:t>
            </a:r>
          </a:p>
          <a:p>
            <a:pPr algn="just"/>
            <a:endParaRPr lang="en-GB" sz="2600" dirty="0"/>
          </a:p>
          <a:p>
            <a:pPr algn="just"/>
            <a:r>
              <a:rPr lang="en-GB" sz="2600" dirty="0" smtClean="0"/>
              <a:t>Male employee on SPL treated same as a female partner also on SPL. </a:t>
            </a:r>
            <a:r>
              <a:rPr lang="en-GB" sz="2600" dirty="0" err="1" smtClean="0"/>
              <a:t>Regs</a:t>
            </a:r>
            <a:r>
              <a:rPr lang="en-GB" sz="2600" dirty="0" smtClean="0"/>
              <a:t> and pay are “gender neutral”</a:t>
            </a:r>
          </a:p>
          <a:p>
            <a:pPr algn="just"/>
            <a:endParaRPr lang="en-GB" sz="2000" dirty="0" smtClean="0"/>
          </a:p>
          <a:p>
            <a:pPr algn="just"/>
            <a:endParaRPr lang="en-GB" sz="2000" dirty="0" smtClean="0"/>
          </a:p>
          <a:p>
            <a:pPr marL="0" indent="0" algn="just">
              <a:buNone/>
            </a:pPr>
            <a:endParaRPr lang="en-GB" sz="2000" dirty="0" smtClean="0"/>
          </a:p>
          <a:p>
            <a:pPr lvl="0" algn="just">
              <a:buNone/>
            </a:pPr>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1741647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Male employee arguments</a:t>
            </a:r>
            <a:endParaRPr lang="en-GB" sz="3600" dirty="0"/>
          </a:p>
        </p:txBody>
      </p:sp>
      <p:sp>
        <p:nvSpPr>
          <p:cNvPr id="3" name="Content Placeholder 2"/>
          <p:cNvSpPr>
            <a:spLocks noGrp="1"/>
          </p:cNvSpPr>
          <p:nvPr>
            <p:ph idx="1"/>
          </p:nvPr>
        </p:nvSpPr>
        <p:spPr/>
        <p:txBody>
          <a:bodyPr>
            <a:normAutofit/>
          </a:bodyPr>
          <a:lstStyle/>
          <a:p>
            <a:pPr algn="just"/>
            <a:r>
              <a:rPr lang="en-GB" sz="2600" dirty="0" smtClean="0"/>
              <a:t>ECJ case of </a:t>
            </a:r>
            <a:r>
              <a:rPr lang="en-GB" sz="2600" i="1" dirty="0" smtClean="0"/>
              <a:t>Roca Alvarez </a:t>
            </a:r>
            <a:r>
              <a:rPr lang="en-GB" sz="2600" dirty="0" smtClean="0"/>
              <a:t>– breastfeeding leave – for first 9 months of leave, one hour per day</a:t>
            </a:r>
          </a:p>
          <a:p>
            <a:pPr marL="0" indent="0" algn="just">
              <a:buNone/>
            </a:pPr>
            <a:endParaRPr lang="en-GB" sz="2600" dirty="0" smtClean="0"/>
          </a:p>
          <a:p>
            <a:pPr algn="just"/>
            <a:r>
              <a:rPr lang="en-GB" sz="2600" dirty="0" smtClean="0"/>
              <a:t>Could be given to fathers if mother employed but not if mother self-employed</a:t>
            </a:r>
          </a:p>
          <a:p>
            <a:pPr marL="0" indent="0" algn="just">
              <a:buNone/>
            </a:pPr>
            <a:endParaRPr lang="en-GB" sz="2600" dirty="0" smtClean="0"/>
          </a:p>
          <a:p>
            <a:pPr algn="just"/>
            <a:r>
              <a:rPr lang="en-GB" sz="2600" dirty="0" smtClean="0"/>
              <a:t>So father’s right to leave parasitic on mother’s right</a:t>
            </a:r>
          </a:p>
          <a:p>
            <a:pPr marL="0" indent="0" algn="just">
              <a:buNone/>
            </a:pPr>
            <a:endParaRPr lang="en-GB" sz="2600" dirty="0" smtClean="0"/>
          </a:p>
          <a:p>
            <a:pPr algn="just"/>
            <a:r>
              <a:rPr lang="en-GB" sz="2600" dirty="0" smtClean="0"/>
              <a:t>Law perpetuated traditional gender distribution of tasks</a:t>
            </a:r>
          </a:p>
          <a:p>
            <a:pPr algn="just"/>
            <a:endParaRPr lang="en-GB" sz="2600" dirty="0" smtClean="0"/>
          </a:p>
          <a:p>
            <a:pPr algn="just"/>
            <a:endParaRPr lang="en-GB" sz="2000" dirty="0" smtClean="0"/>
          </a:p>
          <a:p>
            <a:pPr algn="just"/>
            <a:endParaRPr lang="en-GB" sz="2000" dirty="0" smtClean="0"/>
          </a:p>
          <a:p>
            <a:pPr marL="0" indent="0" algn="just">
              <a:buNone/>
            </a:pPr>
            <a:endParaRPr lang="en-GB" sz="2000" dirty="0" smtClean="0"/>
          </a:p>
          <a:p>
            <a:pPr lvl="0" algn="just">
              <a:buNone/>
            </a:pPr>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2194796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Employee </a:t>
            </a:r>
            <a:r>
              <a:rPr lang="en-GB" sz="3600" dirty="0"/>
              <a:t>arguments</a:t>
            </a:r>
          </a:p>
        </p:txBody>
      </p:sp>
      <p:sp>
        <p:nvSpPr>
          <p:cNvPr id="3" name="Content Placeholder 2"/>
          <p:cNvSpPr>
            <a:spLocks noGrp="1"/>
          </p:cNvSpPr>
          <p:nvPr>
            <p:ph idx="1"/>
          </p:nvPr>
        </p:nvSpPr>
        <p:spPr/>
        <p:txBody>
          <a:bodyPr>
            <a:normAutofit/>
          </a:bodyPr>
          <a:lstStyle/>
          <a:p>
            <a:pPr algn="just"/>
            <a:endParaRPr lang="en-GB" sz="2000" dirty="0" smtClean="0"/>
          </a:p>
          <a:p>
            <a:pPr algn="just"/>
            <a:r>
              <a:rPr lang="en-GB" sz="2600" dirty="0" smtClean="0"/>
              <a:t>Must come a point where leave </a:t>
            </a:r>
            <a:r>
              <a:rPr lang="en-GB" sz="2600" dirty="0"/>
              <a:t>no longer </a:t>
            </a:r>
            <a:r>
              <a:rPr lang="en-GB" sz="2600" dirty="0" smtClean="0"/>
              <a:t>connected </a:t>
            </a:r>
            <a:r>
              <a:rPr lang="en-GB" sz="2600" dirty="0"/>
              <a:t>with maternity and </a:t>
            </a:r>
            <a:r>
              <a:rPr lang="en-GB" sz="2600" dirty="0" smtClean="0"/>
              <a:t>rather is </a:t>
            </a:r>
            <a:r>
              <a:rPr lang="en-GB" sz="2600" dirty="0"/>
              <a:t>about care of </a:t>
            </a:r>
            <a:r>
              <a:rPr lang="en-GB" sz="2600" dirty="0" smtClean="0"/>
              <a:t>child</a:t>
            </a:r>
          </a:p>
          <a:p>
            <a:pPr marL="0" indent="0" algn="just">
              <a:buNone/>
            </a:pPr>
            <a:endParaRPr lang="en-GB" sz="2600" dirty="0" smtClean="0"/>
          </a:p>
          <a:p>
            <a:pPr algn="just"/>
            <a:r>
              <a:rPr lang="en-GB" sz="2600" dirty="0" smtClean="0"/>
              <a:t>When is that – </a:t>
            </a:r>
            <a:r>
              <a:rPr lang="en-GB" sz="2600" dirty="0"/>
              <a:t>2/4 weeks? 20 weeks? 1 year? </a:t>
            </a:r>
            <a:endParaRPr lang="en-GB" sz="2600" dirty="0" smtClean="0"/>
          </a:p>
          <a:p>
            <a:pPr algn="just"/>
            <a:endParaRPr lang="en-GB" sz="2600" dirty="0"/>
          </a:p>
          <a:p>
            <a:pPr algn="just"/>
            <a:r>
              <a:rPr lang="en-GB" sz="2600" i="1" dirty="0" smtClean="0"/>
              <a:t>De </a:t>
            </a:r>
            <a:r>
              <a:rPr lang="en-GB" sz="2600" i="1" dirty="0" err="1" smtClean="0"/>
              <a:t>Bellin</a:t>
            </a:r>
            <a:r>
              <a:rPr lang="en-GB" sz="2600" i="1" dirty="0" smtClean="0"/>
              <a:t> </a:t>
            </a:r>
            <a:r>
              <a:rPr lang="en-GB" sz="2600" dirty="0" smtClean="0"/>
              <a:t>redundancy scoring test – EAT held special treatment subject to test of proportionality</a:t>
            </a:r>
          </a:p>
          <a:p>
            <a:pPr algn="just"/>
            <a:endParaRPr lang="en-GB" sz="2600" dirty="0"/>
          </a:p>
          <a:p>
            <a:pPr algn="just"/>
            <a:r>
              <a:rPr lang="en-GB" sz="2600" dirty="0" smtClean="0"/>
              <a:t>Is enhancing maternity pay but not SPL proportionate?</a:t>
            </a:r>
          </a:p>
          <a:p>
            <a:pPr algn="just"/>
            <a:endParaRPr lang="en-GB" sz="2600" dirty="0"/>
          </a:p>
          <a:p>
            <a:pPr algn="just"/>
            <a:endParaRPr lang="en-GB" sz="2600" dirty="0"/>
          </a:p>
          <a:p>
            <a:pPr marL="0" indent="0" algn="just">
              <a:buNone/>
            </a:pPr>
            <a:endParaRPr lang="en-GB" sz="2600" dirty="0" smtClean="0"/>
          </a:p>
          <a:p>
            <a:pPr lvl="0" algn="just">
              <a:buNone/>
            </a:pPr>
            <a:endParaRPr lang="en-GB" sz="2600" dirty="0" smtClean="0"/>
          </a:p>
          <a:p>
            <a:pPr lvl="0" algn="just"/>
            <a:endParaRPr lang="en-GB" sz="2600" dirty="0"/>
          </a:p>
          <a:p>
            <a:endParaRPr lang="en-GB" sz="2600" dirty="0"/>
          </a:p>
        </p:txBody>
      </p:sp>
    </p:spTree>
    <p:extLst>
      <p:ext uri="{BB962C8B-B14F-4D97-AF65-F5344CB8AC3E}">
        <p14:creationId xmlns:p14="http://schemas.microsoft.com/office/powerpoint/2010/main" val="500056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16833"/>
            <a:ext cx="7772400" cy="4536504"/>
          </a:xfrm>
        </p:spPr>
        <p:txBody>
          <a:bodyPr>
            <a:noAutofit/>
          </a:bodyPr>
          <a:lstStyle/>
          <a:p>
            <a:r>
              <a:rPr lang="en-GB" sz="3000" b="1" dirty="0" smtClean="0"/>
              <a:t>Some Common Questions on Shared Parental Leave</a:t>
            </a:r>
            <a:br>
              <a:rPr lang="en-GB" sz="3000" b="1" dirty="0" smtClean="0"/>
            </a:br>
            <a:r>
              <a:rPr lang="en-GB" sz="3000" b="1" dirty="0" smtClean="0"/>
              <a:t>Victoria Webb</a:t>
            </a:r>
            <a:br>
              <a:rPr lang="en-GB" sz="3000" b="1" dirty="0" smtClean="0"/>
            </a:br>
            <a:r>
              <a:rPr lang="en-GB" sz="3000" b="1" dirty="0" smtClean="0"/>
              <a:t>Old Square Chambers</a:t>
            </a:r>
            <a:r>
              <a:rPr lang="en-GB" sz="2400" b="1" dirty="0" smtClean="0"/>
              <a:t/>
            </a:r>
            <a:br>
              <a:rPr lang="en-GB" sz="2400" b="1" dirty="0" smtClean="0"/>
            </a:br>
            <a:r>
              <a:rPr lang="en-GB" sz="2400" b="1" dirty="0" smtClean="0"/>
              <a:t/>
            </a:r>
            <a:br>
              <a:rPr lang="en-GB" sz="2400" b="1" dirty="0" smtClean="0"/>
            </a:br>
            <a:r>
              <a:rPr lang="en-GB" sz="2400" b="1" dirty="0" smtClean="0"/>
              <a:t>IER Employment Law Update, 11 November 2015</a:t>
            </a:r>
            <a:br>
              <a:rPr lang="en-GB" sz="2400" b="1" dirty="0" smtClean="0"/>
            </a:br>
            <a:r>
              <a:rPr lang="en-GB" sz="2400" b="1" dirty="0" smtClean="0"/>
              <a:t>London</a:t>
            </a:r>
            <a:br>
              <a:rPr lang="en-GB" sz="2400" b="1" dirty="0" smtClean="0"/>
            </a:br>
            <a:endParaRPr lang="en-GB" sz="2400" dirty="0"/>
          </a:p>
        </p:txBody>
      </p:sp>
      <p:pic>
        <p:nvPicPr>
          <p:cNvPr id="1026" name="Picture 2"/>
          <p:cNvPicPr>
            <a:picLocks noChangeAspect="1" noChangeArrowheads="1"/>
          </p:cNvPicPr>
          <p:nvPr/>
        </p:nvPicPr>
        <p:blipFill>
          <a:blip r:embed="rId3" cstate="print"/>
          <a:srcRect/>
          <a:stretch>
            <a:fillRect/>
          </a:stretch>
        </p:blipFill>
        <p:spPr bwMode="auto">
          <a:xfrm>
            <a:off x="0" y="0"/>
            <a:ext cx="9144000" cy="16306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smtClean="0"/>
              <a:t>Employer arguments: indirect discrimination</a:t>
            </a:r>
            <a:endParaRPr lang="en-GB" sz="3600" dirty="0"/>
          </a:p>
        </p:txBody>
      </p:sp>
      <p:sp>
        <p:nvSpPr>
          <p:cNvPr id="3" name="Content Placeholder 2"/>
          <p:cNvSpPr>
            <a:spLocks noGrp="1"/>
          </p:cNvSpPr>
          <p:nvPr>
            <p:ph idx="1"/>
          </p:nvPr>
        </p:nvSpPr>
        <p:spPr/>
        <p:txBody>
          <a:bodyPr>
            <a:normAutofit/>
          </a:bodyPr>
          <a:lstStyle/>
          <a:p>
            <a:pPr algn="just"/>
            <a:r>
              <a:rPr lang="en-GB" sz="2600" dirty="0" smtClean="0"/>
              <a:t>S19 Equality Act</a:t>
            </a:r>
          </a:p>
          <a:p>
            <a:pPr algn="just"/>
            <a:endParaRPr lang="en-GB" sz="2600" dirty="0"/>
          </a:p>
          <a:p>
            <a:pPr algn="just"/>
            <a:r>
              <a:rPr lang="en-GB" sz="2600" dirty="0" smtClean="0"/>
              <a:t>PCP? Paying enhanced pay for leave from work to look after a baby only to employees who have given birth?</a:t>
            </a:r>
          </a:p>
          <a:p>
            <a:pPr algn="just"/>
            <a:endParaRPr lang="en-GB" sz="2600" dirty="0"/>
          </a:p>
          <a:p>
            <a:pPr algn="just"/>
            <a:r>
              <a:rPr lang="en-GB" sz="2600" dirty="0" smtClean="0"/>
              <a:t>Query direct discrimination claim masquerading as indirect claim</a:t>
            </a:r>
          </a:p>
          <a:p>
            <a:pPr algn="just"/>
            <a:endParaRPr lang="en-GB" sz="2600" dirty="0"/>
          </a:p>
          <a:p>
            <a:pPr algn="just"/>
            <a:r>
              <a:rPr lang="en-GB" sz="2600" dirty="0" smtClean="0"/>
              <a:t>Key battle ground would be justification</a:t>
            </a:r>
          </a:p>
          <a:p>
            <a:pPr algn="just"/>
            <a:endParaRPr lang="en-GB" sz="2600" dirty="0"/>
          </a:p>
          <a:p>
            <a:pPr algn="just"/>
            <a:endParaRPr lang="en-GB" sz="2600" dirty="0" smtClean="0"/>
          </a:p>
          <a:p>
            <a:pPr marL="0" indent="0" algn="just">
              <a:buNone/>
            </a:pPr>
            <a:endParaRPr lang="en-GB" sz="2600" dirty="0" smtClean="0"/>
          </a:p>
          <a:p>
            <a:pPr algn="just"/>
            <a:endParaRPr lang="en-GB" sz="2600" dirty="0" smtClean="0"/>
          </a:p>
          <a:p>
            <a:pPr algn="just"/>
            <a:endParaRPr lang="en-GB" sz="2600" dirty="0"/>
          </a:p>
          <a:p>
            <a:pPr algn="just"/>
            <a:endParaRPr lang="en-GB" sz="2600" dirty="0"/>
          </a:p>
          <a:p>
            <a:pPr marL="0" indent="0" algn="just">
              <a:buNone/>
            </a:pPr>
            <a:endParaRPr lang="en-GB" sz="2600" dirty="0" smtClean="0"/>
          </a:p>
          <a:p>
            <a:pPr lvl="0" algn="just">
              <a:buNone/>
            </a:pPr>
            <a:endParaRPr lang="en-GB" sz="2600" dirty="0" smtClean="0"/>
          </a:p>
          <a:p>
            <a:pPr lvl="0" algn="just"/>
            <a:endParaRPr lang="en-GB" sz="2600" dirty="0"/>
          </a:p>
          <a:p>
            <a:endParaRPr lang="en-GB" sz="2600" dirty="0"/>
          </a:p>
        </p:txBody>
      </p:sp>
    </p:spTree>
    <p:extLst>
      <p:ext uri="{BB962C8B-B14F-4D97-AF65-F5344CB8AC3E}">
        <p14:creationId xmlns:p14="http://schemas.microsoft.com/office/powerpoint/2010/main" val="29781234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Proportionality points</a:t>
            </a:r>
            <a:endParaRPr lang="en-GB" sz="3600" dirty="0"/>
          </a:p>
        </p:txBody>
      </p:sp>
      <p:sp>
        <p:nvSpPr>
          <p:cNvPr id="3" name="Content Placeholder 2"/>
          <p:cNvSpPr>
            <a:spLocks noGrp="1"/>
          </p:cNvSpPr>
          <p:nvPr>
            <p:ph idx="1"/>
          </p:nvPr>
        </p:nvSpPr>
        <p:spPr/>
        <p:txBody>
          <a:bodyPr>
            <a:normAutofit lnSpcReduction="10000"/>
          </a:bodyPr>
          <a:lstStyle/>
          <a:p>
            <a:pPr algn="just"/>
            <a:r>
              <a:rPr lang="en-GB" sz="2600" dirty="0" smtClean="0"/>
              <a:t>Protecting woman’s biological condition and special relationship, including breastfeeding</a:t>
            </a:r>
          </a:p>
          <a:p>
            <a:pPr algn="just"/>
            <a:endParaRPr lang="en-GB" sz="2600" dirty="0"/>
          </a:p>
          <a:p>
            <a:pPr algn="just"/>
            <a:r>
              <a:rPr lang="en-GB" sz="2600" dirty="0"/>
              <a:t>Unpredictable nature of pregnancy and birth</a:t>
            </a:r>
          </a:p>
          <a:p>
            <a:pPr algn="just"/>
            <a:endParaRPr lang="en-GB" sz="2600" dirty="0" smtClean="0"/>
          </a:p>
          <a:p>
            <a:pPr algn="just"/>
            <a:r>
              <a:rPr lang="en-GB" sz="2600" dirty="0" smtClean="0"/>
              <a:t>Protection of pressure to return to work?</a:t>
            </a:r>
          </a:p>
          <a:p>
            <a:pPr algn="just"/>
            <a:endParaRPr lang="en-GB" sz="2600" dirty="0" smtClean="0"/>
          </a:p>
          <a:p>
            <a:pPr algn="just"/>
            <a:r>
              <a:rPr lang="en-GB" sz="2600" dirty="0" smtClean="0"/>
              <a:t>Encouraging more women to enter/remain </a:t>
            </a:r>
            <a:r>
              <a:rPr lang="en-GB" sz="2600" smtClean="0"/>
              <a:t>in workplace?</a:t>
            </a:r>
          </a:p>
          <a:p>
            <a:pPr algn="just"/>
            <a:endParaRPr lang="en-GB" sz="2600" dirty="0" smtClean="0"/>
          </a:p>
          <a:p>
            <a:pPr algn="just"/>
            <a:r>
              <a:rPr lang="en-GB" sz="2600" dirty="0" smtClean="0"/>
              <a:t>Duration, unusual pay structures (bonuses?)</a:t>
            </a:r>
          </a:p>
          <a:p>
            <a:pPr marL="0" indent="0" algn="just">
              <a:buNone/>
            </a:pPr>
            <a:endParaRPr lang="en-GB" sz="2600" dirty="0" smtClean="0"/>
          </a:p>
          <a:p>
            <a:pPr algn="just"/>
            <a:endParaRPr lang="en-GB" sz="2600" dirty="0" smtClean="0"/>
          </a:p>
          <a:p>
            <a:pPr algn="just"/>
            <a:endParaRPr lang="en-GB" sz="2600" dirty="0"/>
          </a:p>
          <a:p>
            <a:pPr algn="just"/>
            <a:endParaRPr lang="en-GB" sz="2600" dirty="0"/>
          </a:p>
          <a:p>
            <a:pPr marL="0" indent="0" algn="just">
              <a:buNone/>
            </a:pPr>
            <a:endParaRPr lang="en-GB" sz="2600" dirty="0" smtClean="0"/>
          </a:p>
          <a:p>
            <a:pPr lvl="0" algn="just">
              <a:buNone/>
            </a:pPr>
            <a:endParaRPr lang="en-GB" sz="2600" dirty="0" smtClean="0"/>
          </a:p>
          <a:p>
            <a:pPr lvl="0" algn="just"/>
            <a:endParaRPr lang="en-GB" sz="2600" dirty="0"/>
          </a:p>
          <a:p>
            <a:endParaRPr lang="en-GB" sz="2600" dirty="0"/>
          </a:p>
        </p:txBody>
      </p:sp>
    </p:spTree>
    <p:extLst>
      <p:ext uri="{BB962C8B-B14F-4D97-AF65-F5344CB8AC3E}">
        <p14:creationId xmlns:p14="http://schemas.microsoft.com/office/powerpoint/2010/main" val="18877292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5" descr="OSC_backppt_temp"/>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51203" name="Text Box 6"/>
          <p:cNvSpPr txBox="1">
            <a:spLocks noChangeArrowheads="1"/>
          </p:cNvSpPr>
          <p:nvPr/>
        </p:nvSpPr>
        <p:spPr bwMode="auto">
          <a:xfrm>
            <a:off x="838200" y="2060848"/>
            <a:ext cx="6705600" cy="4231928"/>
          </a:xfrm>
          <a:prstGeom prst="rect">
            <a:avLst/>
          </a:prstGeom>
          <a:noFill/>
          <a:ln w="9525">
            <a:noFill/>
            <a:miter lim="800000"/>
            <a:headEnd/>
            <a:tailEnd/>
          </a:ln>
        </p:spPr>
        <p:txBody>
          <a:bodyPr wrap="square" lIns="0" tIns="0" rIns="0" bIns="0">
            <a:spAutoFit/>
          </a:bodyPr>
          <a:lstStyle/>
          <a:p>
            <a:pPr eaLnBrk="1" hangingPunct="1">
              <a:lnSpc>
                <a:spcPct val="90000"/>
              </a:lnSpc>
              <a:spcBef>
                <a:spcPct val="20000"/>
              </a:spcBef>
              <a:tabLst>
                <a:tab pos="195263" algn="l"/>
              </a:tabLst>
            </a:pPr>
            <a:r>
              <a:rPr lang="en-US" sz="2400" b="1" dirty="0" smtClean="0">
                <a:solidFill>
                  <a:schemeClr val="bg1"/>
                </a:solidFill>
              </a:rPr>
              <a:t>Contact:</a:t>
            </a:r>
          </a:p>
          <a:p>
            <a:pPr eaLnBrk="1" hangingPunct="1">
              <a:lnSpc>
                <a:spcPct val="90000"/>
              </a:lnSpc>
              <a:spcBef>
                <a:spcPct val="20000"/>
              </a:spcBef>
              <a:tabLst>
                <a:tab pos="195263" algn="l"/>
              </a:tabLst>
            </a:pPr>
            <a:endParaRPr lang="en-US" sz="1400" dirty="0" smtClean="0">
              <a:solidFill>
                <a:schemeClr val="bg1"/>
              </a:solidFill>
            </a:endParaRPr>
          </a:p>
          <a:p>
            <a:pPr eaLnBrk="1" hangingPunct="1">
              <a:lnSpc>
                <a:spcPct val="90000"/>
              </a:lnSpc>
              <a:spcBef>
                <a:spcPct val="20000"/>
              </a:spcBef>
              <a:tabLst>
                <a:tab pos="195263" algn="l"/>
              </a:tabLst>
            </a:pPr>
            <a:r>
              <a:rPr lang="en-US" sz="1400" b="1" dirty="0" smtClean="0">
                <a:solidFill>
                  <a:schemeClr val="bg1"/>
                </a:solidFill>
              </a:rPr>
              <a:t>London</a:t>
            </a:r>
            <a:endParaRPr lang="en-US" sz="1400" b="1" dirty="0">
              <a:solidFill>
                <a:schemeClr val="bg1"/>
              </a:solidFill>
            </a:endParaRPr>
          </a:p>
          <a:p>
            <a:pPr>
              <a:lnSpc>
                <a:spcPct val="90000"/>
              </a:lnSpc>
              <a:tabLst>
                <a:tab pos="195263" algn="l"/>
              </a:tabLst>
            </a:pPr>
            <a:r>
              <a:rPr lang="en-US" sz="1400" dirty="0">
                <a:solidFill>
                  <a:schemeClr val="bg1"/>
                </a:solidFill>
              </a:rPr>
              <a:t>10 - 11 Bedford Row</a:t>
            </a:r>
          </a:p>
          <a:p>
            <a:pPr>
              <a:lnSpc>
                <a:spcPct val="90000"/>
              </a:lnSpc>
              <a:tabLst>
                <a:tab pos="195263" algn="l"/>
              </a:tabLst>
            </a:pPr>
            <a:r>
              <a:rPr lang="en-US" sz="1400" dirty="0">
                <a:solidFill>
                  <a:schemeClr val="bg1"/>
                </a:solidFill>
              </a:rPr>
              <a:t>London  WC1R 4BU</a:t>
            </a:r>
          </a:p>
          <a:p>
            <a:pPr>
              <a:lnSpc>
                <a:spcPct val="90000"/>
              </a:lnSpc>
              <a:tabLst>
                <a:tab pos="195263" algn="l"/>
              </a:tabLst>
            </a:pPr>
            <a:r>
              <a:rPr lang="en-US" sz="1400" dirty="0">
                <a:solidFill>
                  <a:schemeClr val="bg1"/>
                </a:solidFill>
              </a:rPr>
              <a:t>DX 1046 London / Chancery Lane</a:t>
            </a:r>
          </a:p>
          <a:p>
            <a:pPr>
              <a:lnSpc>
                <a:spcPct val="30000"/>
              </a:lnSpc>
              <a:tabLst>
                <a:tab pos="195263" algn="l"/>
              </a:tabLst>
            </a:pPr>
            <a:endParaRPr lang="en-US" sz="1400" dirty="0">
              <a:solidFill>
                <a:schemeClr val="bg1"/>
              </a:solidFill>
            </a:endParaRPr>
          </a:p>
          <a:p>
            <a:pPr>
              <a:lnSpc>
                <a:spcPct val="90000"/>
              </a:lnSpc>
              <a:tabLst>
                <a:tab pos="195263" algn="l"/>
              </a:tabLst>
            </a:pPr>
            <a:r>
              <a:rPr lang="en-US" sz="1400" dirty="0">
                <a:solidFill>
                  <a:schemeClr val="bg1"/>
                </a:solidFill>
              </a:rPr>
              <a:t>T	+44 (0) 20 7269 0300    </a:t>
            </a:r>
          </a:p>
          <a:p>
            <a:pPr>
              <a:lnSpc>
                <a:spcPct val="90000"/>
              </a:lnSpc>
              <a:tabLst>
                <a:tab pos="195263" algn="l"/>
              </a:tabLst>
            </a:pPr>
            <a:r>
              <a:rPr lang="en-US" sz="1400" dirty="0">
                <a:solidFill>
                  <a:schemeClr val="bg1"/>
                </a:solidFill>
              </a:rPr>
              <a:t>F	+44 (0) 20 7405 1387</a:t>
            </a:r>
          </a:p>
          <a:p>
            <a:pPr>
              <a:lnSpc>
                <a:spcPct val="90000"/>
              </a:lnSpc>
              <a:tabLst>
                <a:tab pos="195263" algn="l"/>
              </a:tabLst>
            </a:pPr>
            <a:endParaRPr lang="en-US" sz="1400" dirty="0">
              <a:solidFill>
                <a:schemeClr val="bg1"/>
              </a:solidFill>
            </a:endParaRPr>
          </a:p>
          <a:p>
            <a:pPr>
              <a:lnSpc>
                <a:spcPct val="90000"/>
              </a:lnSpc>
              <a:tabLst>
                <a:tab pos="195263" algn="l"/>
              </a:tabLst>
            </a:pPr>
            <a:endParaRPr lang="en-US" sz="1400" dirty="0">
              <a:solidFill>
                <a:schemeClr val="bg1"/>
              </a:solidFill>
            </a:endParaRPr>
          </a:p>
          <a:p>
            <a:pPr>
              <a:lnSpc>
                <a:spcPct val="90000"/>
              </a:lnSpc>
              <a:tabLst>
                <a:tab pos="195263" algn="l"/>
              </a:tabLst>
            </a:pPr>
            <a:r>
              <a:rPr lang="en-US" sz="1400" b="1" dirty="0">
                <a:solidFill>
                  <a:schemeClr val="bg1"/>
                </a:solidFill>
              </a:rPr>
              <a:t>Bristol</a:t>
            </a:r>
          </a:p>
          <a:p>
            <a:pPr>
              <a:lnSpc>
                <a:spcPct val="90000"/>
              </a:lnSpc>
              <a:tabLst>
                <a:tab pos="195263" algn="l"/>
              </a:tabLst>
            </a:pPr>
            <a:r>
              <a:rPr lang="en-US" sz="1400" dirty="0">
                <a:solidFill>
                  <a:schemeClr val="bg1"/>
                </a:solidFill>
              </a:rPr>
              <a:t>3 Orchard Court, St Augustines Yard</a:t>
            </a:r>
          </a:p>
          <a:p>
            <a:pPr>
              <a:lnSpc>
                <a:spcPct val="90000"/>
              </a:lnSpc>
              <a:tabLst>
                <a:tab pos="195263" algn="l"/>
              </a:tabLst>
            </a:pPr>
            <a:r>
              <a:rPr lang="en-US" sz="1400" dirty="0">
                <a:solidFill>
                  <a:schemeClr val="bg1"/>
                </a:solidFill>
              </a:rPr>
              <a:t>Bristol  BS1 5DP</a:t>
            </a:r>
          </a:p>
          <a:p>
            <a:pPr>
              <a:lnSpc>
                <a:spcPct val="90000"/>
              </a:lnSpc>
              <a:tabLst>
                <a:tab pos="195263" algn="l"/>
              </a:tabLst>
            </a:pPr>
            <a:r>
              <a:rPr lang="en-US" sz="1400" dirty="0">
                <a:solidFill>
                  <a:schemeClr val="bg1"/>
                </a:solidFill>
              </a:rPr>
              <a:t>DX 78229 Bristol 1</a:t>
            </a:r>
          </a:p>
          <a:p>
            <a:pPr>
              <a:lnSpc>
                <a:spcPct val="30000"/>
              </a:lnSpc>
              <a:tabLst>
                <a:tab pos="195263" algn="l"/>
              </a:tabLst>
            </a:pPr>
            <a:endParaRPr lang="en-US" sz="1400" dirty="0">
              <a:solidFill>
                <a:schemeClr val="bg1"/>
              </a:solidFill>
            </a:endParaRPr>
          </a:p>
          <a:p>
            <a:pPr>
              <a:lnSpc>
                <a:spcPct val="90000"/>
              </a:lnSpc>
              <a:tabLst>
                <a:tab pos="195263" algn="l"/>
              </a:tabLst>
            </a:pPr>
            <a:r>
              <a:rPr lang="en-US" sz="1400" dirty="0">
                <a:solidFill>
                  <a:schemeClr val="bg1"/>
                </a:solidFill>
              </a:rPr>
              <a:t>T	+44 (0) 117 930 5100    </a:t>
            </a:r>
          </a:p>
          <a:p>
            <a:pPr>
              <a:lnSpc>
                <a:spcPct val="90000"/>
              </a:lnSpc>
              <a:tabLst>
                <a:tab pos="195263" algn="l"/>
              </a:tabLst>
            </a:pPr>
            <a:r>
              <a:rPr lang="en-US" sz="1400" dirty="0">
                <a:solidFill>
                  <a:schemeClr val="bg1"/>
                </a:solidFill>
              </a:rPr>
              <a:t>F	+44 (0) 117 927 3478</a:t>
            </a:r>
          </a:p>
          <a:p>
            <a:pPr>
              <a:lnSpc>
                <a:spcPct val="90000"/>
              </a:lnSpc>
              <a:tabLst>
                <a:tab pos="195263" algn="l"/>
              </a:tabLst>
            </a:pPr>
            <a:endParaRPr lang="en-US" sz="1400" dirty="0">
              <a:solidFill>
                <a:schemeClr val="bg1"/>
              </a:solidFill>
            </a:endParaRPr>
          </a:p>
          <a:p>
            <a:pPr>
              <a:lnSpc>
                <a:spcPct val="90000"/>
              </a:lnSpc>
              <a:tabLst>
                <a:tab pos="195263" algn="l"/>
              </a:tabLst>
            </a:pPr>
            <a:endParaRPr lang="en-US" sz="1400" dirty="0">
              <a:solidFill>
                <a:schemeClr val="bg1"/>
              </a:solidFill>
            </a:endParaRPr>
          </a:p>
          <a:p>
            <a:pPr>
              <a:lnSpc>
                <a:spcPct val="90000"/>
              </a:lnSpc>
              <a:tabLst>
                <a:tab pos="195263" algn="l"/>
              </a:tabLst>
            </a:pPr>
            <a:r>
              <a:rPr lang="en-US" sz="1400" dirty="0">
                <a:solidFill>
                  <a:schemeClr val="bg1"/>
                </a:solidFill>
              </a:rPr>
              <a:t>E	</a:t>
            </a:r>
            <a:r>
              <a:rPr lang="en-US" sz="1400" dirty="0" smtClean="0">
                <a:solidFill>
                  <a:schemeClr val="bg1"/>
                </a:solidFill>
              </a:rPr>
              <a:t>wheeler@oldsquare.co.uk , webb@oldsquare.co.uk   </a:t>
            </a:r>
            <a:endParaRPr lang="en-US" sz="1400" dirty="0">
              <a:solidFill>
                <a:schemeClr val="bg1"/>
              </a:solidFill>
            </a:endParaRPr>
          </a:p>
          <a:p>
            <a:pPr>
              <a:lnSpc>
                <a:spcPct val="90000"/>
              </a:lnSpc>
              <a:tabLst>
                <a:tab pos="195263" algn="l"/>
              </a:tabLst>
            </a:pPr>
            <a:r>
              <a:rPr lang="en-US" sz="1400" dirty="0">
                <a:solidFill>
                  <a:schemeClr val="bg1"/>
                </a:solidFill>
              </a:rPr>
              <a:t>W	</a:t>
            </a:r>
            <a:r>
              <a:rPr lang="en-US" sz="1400" dirty="0" smtClean="0">
                <a:solidFill>
                  <a:schemeClr val="bg1"/>
                </a:solidFill>
              </a:rPr>
              <a:t>www.oldsquare.co.uk </a:t>
            </a:r>
            <a:endParaRPr lang="en-US" sz="1400" dirty="0"/>
          </a:p>
        </p:txBody>
      </p:sp>
      <p:sp>
        <p:nvSpPr>
          <p:cNvPr id="51204" name="Text Box 7"/>
          <p:cNvSpPr txBox="1">
            <a:spLocks noChangeArrowheads="1"/>
          </p:cNvSpPr>
          <p:nvPr/>
        </p:nvSpPr>
        <p:spPr bwMode="auto">
          <a:xfrm>
            <a:off x="838200" y="1196975"/>
            <a:ext cx="7519988" cy="803297"/>
          </a:xfrm>
          <a:prstGeom prst="rect">
            <a:avLst/>
          </a:prstGeom>
          <a:noFill/>
          <a:ln w="9525">
            <a:noFill/>
            <a:miter lim="800000"/>
            <a:headEnd/>
            <a:tailEnd/>
          </a:ln>
        </p:spPr>
        <p:txBody>
          <a:bodyPr lIns="0" tIns="0" rIns="0" bIns="0">
            <a:spAutoFit/>
          </a:bodyPr>
          <a:lstStyle/>
          <a:p>
            <a:pPr algn="ctr">
              <a:lnSpc>
                <a:spcPct val="80000"/>
              </a:lnSpc>
              <a:spcBef>
                <a:spcPct val="50000"/>
              </a:spcBef>
            </a:pPr>
            <a:r>
              <a:rPr lang="en-US" sz="3600" b="1" dirty="0">
                <a:solidFill>
                  <a:schemeClr val="bg1"/>
                </a:solidFill>
              </a:rPr>
              <a:t>Thank you</a:t>
            </a:r>
          </a:p>
          <a:p>
            <a:pPr algn="ctr">
              <a:lnSpc>
                <a:spcPct val="80000"/>
              </a:lnSpc>
              <a:spcBef>
                <a:spcPct val="50000"/>
              </a:spcBef>
            </a:pPr>
            <a:endParaRPr lang="en-US" sz="1800" b="1" dirty="0">
              <a:solidFill>
                <a:schemeClr val="bg1"/>
              </a:solidFill>
              <a:latin typeface="H Avenir Heavy" pitchFamily="4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Shared Parental leave: resources</a:t>
            </a:r>
            <a:endParaRPr lang="en-GB" sz="3600" dirty="0"/>
          </a:p>
        </p:txBody>
      </p:sp>
      <p:sp>
        <p:nvSpPr>
          <p:cNvPr id="3" name="Content Placeholder 2"/>
          <p:cNvSpPr>
            <a:spLocks noGrp="1"/>
          </p:cNvSpPr>
          <p:nvPr>
            <p:ph idx="1"/>
          </p:nvPr>
        </p:nvSpPr>
        <p:spPr/>
        <p:txBody>
          <a:bodyPr>
            <a:normAutofit/>
          </a:bodyPr>
          <a:lstStyle/>
          <a:p>
            <a:pPr marL="0" lvl="0" indent="0" algn="just">
              <a:buNone/>
            </a:pPr>
            <a:endParaRPr lang="en-GB" sz="2600" dirty="0"/>
          </a:p>
          <a:p>
            <a:pPr algn="just"/>
            <a:r>
              <a:rPr lang="en-GB" sz="2600" dirty="0" smtClean="0"/>
              <a:t>ACAS guidance, templates</a:t>
            </a:r>
          </a:p>
          <a:p>
            <a:pPr algn="just"/>
            <a:endParaRPr lang="en-GB" sz="2600" dirty="0"/>
          </a:p>
          <a:p>
            <a:pPr algn="just"/>
            <a:r>
              <a:rPr lang="en-GB" sz="2600" dirty="0"/>
              <a:t>BIS technical </a:t>
            </a:r>
            <a:r>
              <a:rPr lang="en-GB" sz="2600" dirty="0" smtClean="0"/>
              <a:t>guidance</a:t>
            </a:r>
          </a:p>
          <a:p>
            <a:pPr marL="0" indent="0" algn="just">
              <a:buNone/>
            </a:pPr>
            <a:endParaRPr lang="en-GB" sz="2600" dirty="0"/>
          </a:p>
          <a:p>
            <a:pPr algn="just"/>
            <a:r>
              <a:rPr lang="en-GB" sz="2600" dirty="0">
                <a:hlinkClick r:id="rId3"/>
              </a:rPr>
              <a:t>http://www.yesslaw.org.uk/sharedleave/</a:t>
            </a:r>
            <a:endParaRPr lang="en-GB" sz="2600" dirty="0"/>
          </a:p>
        </p:txBody>
      </p:sp>
    </p:spTree>
    <p:extLst>
      <p:ext uri="{BB962C8B-B14F-4D97-AF65-F5344CB8AC3E}">
        <p14:creationId xmlns:p14="http://schemas.microsoft.com/office/powerpoint/2010/main" val="454099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What hasn’t changed?</a:t>
            </a:r>
            <a:endParaRPr lang="en-GB" sz="3600" dirty="0"/>
          </a:p>
        </p:txBody>
      </p:sp>
      <p:sp>
        <p:nvSpPr>
          <p:cNvPr id="3" name="Content Placeholder 2"/>
          <p:cNvSpPr>
            <a:spLocks noGrp="1"/>
          </p:cNvSpPr>
          <p:nvPr>
            <p:ph idx="1"/>
          </p:nvPr>
        </p:nvSpPr>
        <p:spPr/>
        <p:txBody>
          <a:bodyPr>
            <a:normAutofit fontScale="92500" lnSpcReduction="10000"/>
          </a:bodyPr>
          <a:lstStyle/>
          <a:p>
            <a:pPr algn="just"/>
            <a:r>
              <a:rPr lang="en-GB" sz="2800" dirty="0" smtClean="0"/>
              <a:t>No reduction in maternity leave rights: birth mother can take OML plus AML up to 52 weeks</a:t>
            </a:r>
          </a:p>
          <a:p>
            <a:pPr algn="just"/>
            <a:endParaRPr lang="en-GB" sz="2800" dirty="0"/>
          </a:p>
          <a:p>
            <a:pPr algn="just"/>
            <a:r>
              <a:rPr lang="en-GB" sz="2800" dirty="0" smtClean="0"/>
              <a:t>No reduction in adoption leave rights (in fact, improved: day 1 right, pay harmonised with SMP)</a:t>
            </a:r>
          </a:p>
          <a:p>
            <a:pPr algn="just">
              <a:buNone/>
            </a:pPr>
            <a:endParaRPr lang="en-GB" sz="2800" dirty="0" smtClean="0"/>
          </a:p>
          <a:p>
            <a:pPr algn="just"/>
            <a:r>
              <a:rPr lang="en-GB" sz="2800" dirty="0" smtClean="0"/>
              <a:t>Ordinary Paternity Leave of one or two weeks</a:t>
            </a:r>
          </a:p>
          <a:p>
            <a:pPr algn="just">
              <a:buNone/>
            </a:pPr>
            <a:endParaRPr lang="en-GB" sz="2800" dirty="0" smtClean="0"/>
          </a:p>
          <a:p>
            <a:pPr algn="just"/>
            <a:r>
              <a:rPr lang="en-GB" sz="2800" dirty="0" smtClean="0"/>
              <a:t>Unpaid parental leave remains (though now available for all children up to 18)</a:t>
            </a:r>
          </a:p>
          <a:p>
            <a:pPr lvl="0" algn="just">
              <a:buNone/>
            </a:pPr>
            <a:endParaRPr lang="en-GB" sz="2000" dirty="0" smtClean="0"/>
          </a:p>
          <a:p>
            <a:endParaRPr lang="en-GB" sz="2000" dirty="0"/>
          </a:p>
        </p:txBody>
      </p:sp>
    </p:spTree>
    <p:extLst>
      <p:ext uri="{BB962C8B-B14F-4D97-AF65-F5344CB8AC3E}">
        <p14:creationId xmlns:p14="http://schemas.microsoft.com/office/powerpoint/2010/main" val="2482686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smtClean="0"/>
              <a:t>What is different about Shared Parental Leave?</a:t>
            </a:r>
            <a:endParaRPr lang="en-GB" sz="3600" dirty="0"/>
          </a:p>
        </p:txBody>
      </p:sp>
      <p:sp>
        <p:nvSpPr>
          <p:cNvPr id="3" name="Content Placeholder 2"/>
          <p:cNvSpPr>
            <a:spLocks noGrp="1"/>
          </p:cNvSpPr>
          <p:nvPr>
            <p:ph idx="1"/>
          </p:nvPr>
        </p:nvSpPr>
        <p:spPr/>
        <p:txBody>
          <a:bodyPr>
            <a:normAutofit/>
          </a:bodyPr>
          <a:lstStyle/>
          <a:p>
            <a:pPr lvl="0" algn="just"/>
            <a:r>
              <a:rPr lang="en-GB" sz="2600" dirty="0" smtClean="0"/>
              <a:t>“Opt in” to system IF eligible</a:t>
            </a:r>
          </a:p>
          <a:p>
            <a:pPr marL="0" lvl="0" indent="0" algn="just">
              <a:buNone/>
            </a:pPr>
            <a:endParaRPr lang="en-GB" sz="2600" dirty="0" smtClean="0"/>
          </a:p>
          <a:p>
            <a:pPr lvl="0" algn="just"/>
            <a:r>
              <a:rPr lang="en-GB" sz="2600" dirty="0" smtClean="0"/>
              <a:t>Flexible way of sharing statutory leave and pay </a:t>
            </a:r>
          </a:p>
          <a:p>
            <a:pPr lvl="0" algn="just"/>
            <a:endParaRPr lang="en-GB" sz="2600" dirty="0"/>
          </a:p>
          <a:p>
            <a:pPr lvl="0" algn="just"/>
            <a:r>
              <a:rPr lang="en-GB" sz="2600" dirty="0" smtClean="0"/>
              <a:t>Simultaneous,  ‘chunks’ of leave, (almost) any time in first year</a:t>
            </a:r>
          </a:p>
          <a:p>
            <a:pPr lvl="0" algn="just"/>
            <a:endParaRPr lang="en-GB" sz="2600" dirty="0"/>
          </a:p>
          <a:p>
            <a:pPr lvl="0" algn="just"/>
            <a:r>
              <a:rPr lang="en-GB" sz="2600" dirty="0" smtClean="0"/>
              <a:t>APL abolished, OPL remains but only can be taken if no SPL taken</a:t>
            </a:r>
          </a:p>
          <a:p>
            <a:pPr lvl="0" algn="just"/>
            <a:endParaRPr lang="en-GB" sz="2000" dirty="0"/>
          </a:p>
          <a:p>
            <a:endParaRPr lang="en-GB" sz="2000" dirty="0"/>
          </a:p>
        </p:txBody>
      </p:sp>
    </p:spTree>
    <p:extLst>
      <p:ext uri="{BB962C8B-B14F-4D97-AF65-F5344CB8AC3E}">
        <p14:creationId xmlns:p14="http://schemas.microsoft.com/office/powerpoint/2010/main" val="24826864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Shared Parental Leave: overview</a:t>
            </a:r>
            <a:endParaRPr lang="en-GB" sz="3600" dirty="0"/>
          </a:p>
        </p:txBody>
      </p:sp>
      <p:sp>
        <p:nvSpPr>
          <p:cNvPr id="3" name="Content Placeholder 2"/>
          <p:cNvSpPr>
            <a:spLocks noGrp="1"/>
          </p:cNvSpPr>
          <p:nvPr>
            <p:ph idx="1"/>
          </p:nvPr>
        </p:nvSpPr>
        <p:spPr/>
        <p:txBody>
          <a:bodyPr>
            <a:normAutofit/>
          </a:bodyPr>
          <a:lstStyle/>
          <a:p>
            <a:pPr lvl="0" algn="just"/>
            <a:r>
              <a:rPr lang="en-GB" sz="2600" dirty="0" smtClean="0"/>
              <a:t>“Leave” </a:t>
            </a:r>
            <a:r>
              <a:rPr lang="en-GB" sz="2600" dirty="0" err="1" smtClean="0"/>
              <a:t>Regs</a:t>
            </a:r>
            <a:r>
              <a:rPr lang="en-GB" sz="2600" dirty="0" smtClean="0"/>
              <a:t> (SI 2014/3050), “Pay” </a:t>
            </a:r>
            <a:r>
              <a:rPr lang="en-GB" sz="2600" dirty="0" err="1" smtClean="0"/>
              <a:t>Regs</a:t>
            </a:r>
            <a:r>
              <a:rPr lang="en-GB" sz="2600" dirty="0" smtClean="0"/>
              <a:t> (SI 2014/3051) and “Curtailment” </a:t>
            </a:r>
            <a:r>
              <a:rPr lang="en-GB" sz="2600" dirty="0" err="1" smtClean="0"/>
              <a:t>Regs</a:t>
            </a:r>
            <a:r>
              <a:rPr lang="en-GB" sz="2600" dirty="0" smtClean="0"/>
              <a:t> (SI 2014/3052)</a:t>
            </a:r>
          </a:p>
          <a:p>
            <a:pPr lvl="0" algn="just"/>
            <a:endParaRPr lang="en-GB" sz="2600" dirty="0"/>
          </a:p>
          <a:p>
            <a:pPr lvl="0" algn="just"/>
            <a:r>
              <a:rPr lang="en-GB" sz="2600" dirty="0" smtClean="0"/>
              <a:t>52 weeks: minus either amount of maternity leave taken, or weeks of maternity pay/maternity allowance used</a:t>
            </a:r>
          </a:p>
          <a:p>
            <a:pPr marL="0" lvl="0" indent="0" algn="just">
              <a:buNone/>
            </a:pPr>
            <a:endParaRPr lang="en-GB" sz="2600" dirty="0" smtClean="0"/>
          </a:p>
          <a:p>
            <a:pPr lvl="0" algn="just"/>
            <a:r>
              <a:rPr lang="en-GB" sz="2600" dirty="0" smtClean="0"/>
              <a:t>during first year following birth / adoption</a:t>
            </a:r>
          </a:p>
          <a:p>
            <a:pPr marL="0" lvl="0" indent="0" algn="just">
              <a:buNone/>
            </a:pPr>
            <a:endParaRPr lang="en-GB" sz="2600" dirty="0" smtClean="0"/>
          </a:p>
          <a:p>
            <a:pPr lvl="0" algn="just"/>
            <a:r>
              <a:rPr lang="en-GB" sz="2600" dirty="0" smtClean="0"/>
              <a:t>Keeping in touch days (“</a:t>
            </a:r>
            <a:r>
              <a:rPr lang="en-GB" sz="2600" dirty="0" err="1" smtClean="0"/>
              <a:t>SPLiT</a:t>
            </a:r>
            <a:r>
              <a:rPr lang="en-GB" sz="2600" dirty="0" smtClean="0"/>
              <a:t>”)</a:t>
            </a:r>
            <a:endParaRPr lang="en-GB" sz="2600" dirty="0"/>
          </a:p>
          <a:p>
            <a:pPr lvl="0" algn="just"/>
            <a:endParaRPr lang="en-GB" sz="2600" dirty="0" smtClean="0"/>
          </a:p>
          <a:p>
            <a:pPr lvl="0" algn="just">
              <a:buNone/>
            </a:pPr>
            <a:endParaRPr lang="en-GB" sz="2000" dirty="0" smtClean="0"/>
          </a:p>
          <a:p>
            <a:pPr lvl="0" algn="just"/>
            <a:endParaRPr lang="en-GB" sz="2000" dirty="0" smtClean="0"/>
          </a:p>
          <a:p>
            <a:pPr lvl="0" algn="just"/>
            <a:endParaRPr lang="en-GB" sz="2000" dirty="0" smtClean="0"/>
          </a:p>
          <a:p>
            <a:pPr lvl="0" algn="just"/>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2482686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Shared Parental leave: overview</a:t>
            </a:r>
            <a:endParaRPr lang="en-GB" sz="3600" dirty="0"/>
          </a:p>
        </p:txBody>
      </p:sp>
      <p:sp>
        <p:nvSpPr>
          <p:cNvPr id="3" name="Content Placeholder 2"/>
          <p:cNvSpPr>
            <a:spLocks noGrp="1"/>
          </p:cNvSpPr>
          <p:nvPr>
            <p:ph idx="1"/>
          </p:nvPr>
        </p:nvSpPr>
        <p:spPr/>
        <p:txBody>
          <a:bodyPr>
            <a:normAutofit/>
          </a:bodyPr>
          <a:lstStyle/>
          <a:p>
            <a:pPr lvl="0" algn="just"/>
            <a:r>
              <a:rPr lang="en-GB" sz="2600" dirty="0" smtClean="0"/>
              <a:t>Shared between two parents – defined</a:t>
            </a:r>
          </a:p>
          <a:p>
            <a:pPr lvl="0" algn="just"/>
            <a:endParaRPr lang="en-GB" sz="2600" dirty="0"/>
          </a:p>
          <a:p>
            <a:pPr lvl="0" algn="just"/>
            <a:r>
              <a:rPr lang="en-GB" sz="2600" dirty="0" smtClean="0"/>
              <a:t>Both individuals must satisfy criteria in order to opt in</a:t>
            </a:r>
          </a:p>
          <a:p>
            <a:pPr marL="0" lvl="0" indent="0" algn="just">
              <a:buNone/>
            </a:pPr>
            <a:endParaRPr lang="en-GB" sz="2600" dirty="0" smtClean="0"/>
          </a:p>
          <a:p>
            <a:pPr lvl="0" algn="just"/>
            <a:r>
              <a:rPr lang="en-GB" sz="2600" dirty="0" smtClean="0"/>
              <a:t>Eligibility tests for leave and pay different</a:t>
            </a:r>
            <a:endParaRPr lang="en-GB" sz="2600" dirty="0"/>
          </a:p>
          <a:p>
            <a:pPr marL="0" lvl="0" indent="0" algn="just">
              <a:buNone/>
            </a:pPr>
            <a:endParaRPr lang="en-GB" sz="2600" dirty="0" smtClean="0"/>
          </a:p>
          <a:p>
            <a:pPr algn="just"/>
            <a:r>
              <a:rPr lang="en-GB" sz="2600" dirty="0"/>
              <a:t>employment protections (right to return to same/other suitable role, redundancy, non-detriment) apply as with other </a:t>
            </a:r>
            <a:r>
              <a:rPr lang="en-GB" sz="2600" dirty="0" smtClean="0"/>
              <a:t>forms of statutory leave</a:t>
            </a:r>
            <a:endParaRPr lang="en-GB" sz="2600" dirty="0"/>
          </a:p>
          <a:p>
            <a:pPr marL="0" lvl="0" indent="0" algn="just">
              <a:buNone/>
            </a:pPr>
            <a:endParaRPr lang="en-GB" sz="2000" dirty="0"/>
          </a:p>
          <a:p>
            <a:pPr lvl="0" algn="just"/>
            <a:endParaRPr lang="en-GB" sz="2000" dirty="0" smtClean="0"/>
          </a:p>
          <a:p>
            <a:pPr lvl="0" algn="just"/>
            <a:endParaRPr lang="en-GB" sz="2000" dirty="0"/>
          </a:p>
          <a:p>
            <a:pPr lvl="0" algn="just"/>
            <a:endParaRPr lang="en-GB" sz="2000" dirty="0" smtClean="0"/>
          </a:p>
          <a:p>
            <a:pPr lvl="0" algn="just">
              <a:buNone/>
            </a:pPr>
            <a:endParaRPr lang="en-GB" sz="2000" dirty="0" smtClean="0"/>
          </a:p>
          <a:p>
            <a:pPr lvl="0" algn="just"/>
            <a:endParaRPr lang="en-GB" sz="2000" dirty="0" smtClean="0"/>
          </a:p>
          <a:p>
            <a:pPr lvl="0" algn="just"/>
            <a:endParaRPr lang="en-GB" sz="2000" dirty="0" smtClean="0"/>
          </a:p>
          <a:p>
            <a:pPr lvl="0" algn="just"/>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957309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1784"/>
            <a:ext cx="8229600" cy="1143000"/>
          </a:xfrm>
        </p:spPr>
        <p:txBody>
          <a:bodyPr>
            <a:normAutofit/>
          </a:bodyPr>
          <a:lstStyle/>
          <a:p>
            <a:r>
              <a:rPr lang="en-GB" sz="3600" dirty="0" smtClean="0"/>
              <a:t>Eligibility: for person taking leave</a:t>
            </a:r>
            <a:endParaRPr lang="en-GB" sz="3600" dirty="0"/>
          </a:p>
        </p:txBody>
      </p:sp>
      <p:sp>
        <p:nvSpPr>
          <p:cNvPr id="3" name="Content Placeholder 2"/>
          <p:cNvSpPr>
            <a:spLocks noGrp="1"/>
          </p:cNvSpPr>
          <p:nvPr>
            <p:ph idx="1"/>
          </p:nvPr>
        </p:nvSpPr>
        <p:spPr/>
        <p:txBody>
          <a:bodyPr>
            <a:normAutofit lnSpcReduction="10000"/>
          </a:bodyPr>
          <a:lstStyle/>
          <a:p>
            <a:pPr algn="just"/>
            <a:r>
              <a:rPr lang="en-GB" sz="2600" dirty="0" smtClean="0"/>
              <a:t>Must have at </a:t>
            </a:r>
            <a:r>
              <a:rPr lang="en-GB" sz="2600" dirty="0"/>
              <a:t>date of birth/placement for adoption main </a:t>
            </a:r>
            <a:r>
              <a:rPr lang="en-GB" sz="2600" dirty="0" smtClean="0"/>
              <a:t>responsibility for child (apart from other partner)</a:t>
            </a:r>
          </a:p>
          <a:p>
            <a:pPr marL="0" indent="0" algn="just">
              <a:buNone/>
            </a:pPr>
            <a:endParaRPr lang="en-GB" sz="2600" dirty="0" smtClean="0"/>
          </a:p>
          <a:p>
            <a:pPr lvl="0" algn="just"/>
            <a:r>
              <a:rPr lang="en-GB" sz="2600" dirty="0" smtClean="0"/>
              <a:t>26 weeks’ employment prior to 15</a:t>
            </a:r>
            <a:r>
              <a:rPr lang="en-GB" sz="2600" baseline="30000" dirty="0" smtClean="0"/>
              <a:t>th</a:t>
            </a:r>
            <a:r>
              <a:rPr lang="en-GB" sz="2600" dirty="0" smtClean="0"/>
              <a:t> week before birth/notification of adoption match – not day 1 right</a:t>
            </a:r>
          </a:p>
          <a:p>
            <a:pPr marL="0" lvl="0" indent="0" algn="just">
              <a:buNone/>
            </a:pPr>
            <a:endParaRPr lang="en-GB" sz="2600" dirty="0" smtClean="0"/>
          </a:p>
          <a:p>
            <a:pPr lvl="0" algn="just"/>
            <a:r>
              <a:rPr lang="en-GB" sz="2600" dirty="0" smtClean="0"/>
              <a:t>Complied with formalities (including two-stage notice – see leave </a:t>
            </a:r>
            <a:r>
              <a:rPr lang="en-GB" sz="2600" dirty="0" err="1" smtClean="0"/>
              <a:t>Regs</a:t>
            </a:r>
            <a:r>
              <a:rPr lang="en-GB" sz="2600" dirty="0" smtClean="0"/>
              <a:t>)</a:t>
            </a:r>
          </a:p>
          <a:p>
            <a:pPr marL="0" lvl="0" indent="0" algn="just">
              <a:buNone/>
            </a:pPr>
            <a:endParaRPr lang="en-GB" sz="2600" dirty="0" smtClean="0"/>
          </a:p>
          <a:p>
            <a:pPr lvl="0" algn="just"/>
            <a:r>
              <a:rPr lang="en-GB" sz="2600" dirty="0" smtClean="0"/>
              <a:t>Needs partner to meet a different eligibility test</a:t>
            </a:r>
          </a:p>
          <a:p>
            <a:pPr lvl="0" algn="just"/>
            <a:endParaRPr lang="en-GB" sz="2600" dirty="0"/>
          </a:p>
          <a:p>
            <a:endParaRPr lang="en-GB" sz="2000" dirty="0"/>
          </a:p>
        </p:txBody>
      </p:sp>
    </p:spTree>
    <p:extLst>
      <p:ext uri="{BB962C8B-B14F-4D97-AF65-F5344CB8AC3E}">
        <p14:creationId xmlns:p14="http://schemas.microsoft.com/office/powerpoint/2010/main" val="2482686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smtClean="0"/>
              <a:t>Eligibility: for partner of person taking leave</a:t>
            </a:r>
            <a:endParaRPr lang="en-GB" sz="3600" dirty="0"/>
          </a:p>
        </p:txBody>
      </p:sp>
      <p:sp>
        <p:nvSpPr>
          <p:cNvPr id="3" name="Content Placeholder 2"/>
          <p:cNvSpPr>
            <a:spLocks noGrp="1"/>
          </p:cNvSpPr>
          <p:nvPr>
            <p:ph idx="1"/>
          </p:nvPr>
        </p:nvSpPr>
        <p:spPr/>
        <p:txBody>
          <a:bodyPr>
            <a:normAutofit fontScale="92500" lnSpcReduction="10000"/>
          </a:bodyPr>
          <a:lstStyle/>
          <a:p>
            <a:pPr algn="just"/>
            <a:r>
              <a:rPr lang="en-GB" sz="2800" dirty="0" smtClean="0"/>
              <a:t>at date of birth/placement, main responsibility for child, (apart from other partner)</a:t>
            </a:r>
          </a:p>
          <a:p>
            <a:pPr marL="0" indent="0" algn="just">
              <a:buNone/>
            </a:pPr>
            <a:endParaRPr lang="en-GB" sz="2800" dirty="0" smtClean="0"/>
          </a:p>
          <a:p>
            <a:pPr lvl="0" algn="just"/>
            <a:r>
              <a:rPr lang="en-GB" sz="2800" dirty="0" smtClean="0"/>
              <a:t>worked </a:t>
            </a:r>
            <a:r>
              <a:rPr lang="en-GB" sz="2800" dirty="0"/>
              <a:t>on an employed or self-employed basis in 26 of the last 66 weeks </a:t>
            </a:r>
            <a:endParaRPr lang="en-GB" sz="2800" dirty="0" smtClean="0"/>
          </a:p>
          <a:p>
            <a:pPr marL="0" lvl="0" indent="0" algn="just">
              <a:buNone/>
            </a:pPr>
            <a:endParaRPr lang="en-GB" sz="2800" dirty="0" smtClean="0"/>
          </a:p>
          <a:p>
            <a:pPr lvl="0" algn="just"/>
            <a:r>
              <a:rPr lang="en-GB" sz="2800" dirty="0" smtClean="0"/>
              <a:t>meets earnings threshold test (</a:t>
            </a:r>
            <a:r>
              <a:rPr lang="en-GB" sz="2800" dirty="0"/>
              <a:t>must </a:t>
            </a:r>
            <a:r>
              <a:rPr lang="en-GB" sz="2800" dirty="0" smtClean="0"/>
              <a:t>have earned at </a:t>
            </a:r>
            <a:r>
              <a:rPr lang="en-GB" sz="2800" dirty="0"/>
              <a:t>least £30 per week on average for 13 of </a:t>
            </a:r>
            <a:r>
              <a:rPr lang="en-GB" sz="2800" dirty="0" smtClean="0"/>
              <a:t>those weeks)</a:t>
            </a:r>
          </a:p>
          <a:p>
            <a:pPr marL="0" lvl="0" indent="0" algn="just">
              <a:buNone/>
            </a:pPr>
            <a:endParaRPr lang="en-GB" sz="2800" dirty="0" smtClean="0"/>
          </a:p>
          <a:p>
            <a:pPr lvl="0" algn="just"/>
            <a:r>
              <a:rPr lang="en-GB" sz="2800" dirty="0" smtClean="0"/>
              <a:t>if this other person is mother/main adopter then must have curtailed rights to maternity or adoption leave/pay</a:t>
            </a:r>
          </a:p>
          <a:p>
            <a:pPr lvl="0" algn="just"/>
            <a:endParaRPr lang="en-GB" sz="2000" dirty="0" smtClean="0"/>
          </a:p>
          <a:p>
            <a:pPr lvl="0" algn="just"/>
            <a:endParaRPr lang="en-GB" sz="2000" dirty="0" smtClean="0"/>
          </a:p>
          <a:p>
            <a:pPr lvl="0" algn="just"/>
            <a:endParaRPr lang="en-GB" sz="2000" dirty="0"/>
          </a:p>
          <a:p>
            <a:endParaRPr lang="en-GB" sz="2000" dirty="0"/>
          </a:p>
        </p:txBody>
      </p:sp>
    </p:spTree>
    <p:extLst>
      <p:ext uri="{BB962C8B-B14F-4D97-AF65-F5344CB8AC3E}">
        <p14:creationId xmlns:p14="http://schemas.microsoft.com/office/powerpoint/2010/main" val="2482686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1074</TotalTime>
  <Words>2461</Words>
  <Application>Microsoft Office PowerPoint</Application>
  <PresentationFormat>On-screen Show (4:3)</PresentationFormat>
  <Paragraphs>335</Paragraphs>
  <Slides>22</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H Avenir Heavy</vt:lpstr>
      <vt:lpstr>Wingdings</vt:lpstr>
      <vt:lpstr>Office Theme</vt:lpstr>
      <vt:lpstr>PowerPoint Presentation</vt:lpstr>
      <vt:lpstr>Some Common Questions on Shared Parental Leave Victoria Webb Old Square Chambers  IER Employment Law Update, 11 November 2015 London </vt:lpstr>
      <vt:lpstr>Shared Parental leave: resources</vt:lpstr>
      <vt:lpstr>What hasn’t changed?</vt:lpstr>
      <vt:lpstr>What is different about Shared Parental Leave?</vt:lpstr>
      <vt:lpstr>Shared Parental Leave: overview</vt:lpstr>
      <vt:lpstr>Shared Parental leave: overview</vt:lpstr>
      <vt:lpstr>Eligibility: for person taking leave</vt:lpstr>
      <vt:lpstr>Eligibility: for partner of person taking leave</vt:lpstr>
      <vt:lpstr>Common Questions: eligibility for leave</vt:lpstr>
      <vt:lpstr>Common Questions: eligibility for leave</vt:lpstr>
      <vt:lpstr>What about pay?</vt:lpstr>
      <vt:lpstr>Common Questions: pay</vt:lpstr>
      <vt:lpstr>Common Questions: pay</vt:lpstr>
      <vt:lpstr>Should employers enhance SPL pay?</vt:lpstr>
      <vt:lpstr>Who is enhancing SPL pay?</vt:lpstr>
      <vt:lpstr>Employer arguments: direct discrimination</vt:lpstr>
      <vt:lpstr>Male employee arguments</vt:lpstr>
      <vt:lpstr>Employee arguments</vt:lpstr>
      <vt:lpstr>Employer arguments: indirect discrimination</vt:lpstr>
      <vt:lpstr>Proportionality points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natashak</dc:creator>
  <cp:lastModifiedBy>Carolyn Jones</cp:lastModifiedBy>
  <cp:revision>221</cp:revision>
  <cp:lastPrinted>2015-11-06T11:33:17Z</cp:lastPrinted>
  <dcterms:created xsi:type="dcterms:W3CDTF">2012-02-08T13:06:59Z</dcterms:created>
  <dcterms:modified xsi:type="dcterms:W3CDTF">2015-11-06T12:30:36Z</dcterms:modified>
</cp:coreProperties>
</file>